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notesSlide+xml" PartName="/ppt/notesSlides/notesSlide8.xml"/>
  <Override ContentType="application/vnd.openxmlformats-officedocument.presentationml.notesSlide+xml" PartName="/ppt/notesSlides/notesSlide9.xml"/>
  <Override ContentType="application/vnd.openxmlformats-officedocument.presentationml.notesSlide+xml" PartName="/ppt/notesSlides/notesSlide10.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13.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54"/>
  </p:notesMasterIdLst>
  <p:sldIdLst>
    <p:sldId id="256" r:id="rId28"/>
    <p:sldId id="257" r:id="rId29"/>
    <p:sldId id="258" r:id="rId30"/>
    <p:sldId id="259" r:id="rId31"/>
    <p:sldId id="260" r:id="rId32"/>
    <p:sldId id="261" r:id="rId33"/>
    <p:sldId id="262" r:id="rId34"/>
    <p:sldId id="263" r:id="rId35"/>
    <p:sldId id="264" r:id="rId36"/>
    <p:sldId id="265" r:id="rId37"/>
    <p:sldId id="266" r:id="rId38"/>
    <p:sldId id="267" r:id="rId39"/>
    <p:sldId id="268" r:id="rId40"/>
    <p:sldId id="269" r:id="rId41"/>
    <p:sldId id="270" r:id="rId42"/>
    <p:sldId id="271" r:id="rId43"/>
    <p:sldId id="272" r:id="rId44"/>
    <p:sldId id="273" r:id="rId45"/>
    <p:sldId id="274" r:id="rId46"/>
    <p:sldId id="275" r:id="rId47"/>
    <p:sldId id="276" r:id="rId48"/>
    <p:sldId id="277" r:id="rId49"/>
    <p:sldId id="278" r:id="rId50"/>
    <p:sldId id="279" r:id="rId51"/>
    <p:sldId id="280" r:id="rId52"/>
    <p:sldId id="281" r:id="rId53"/>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PT Serif" charset="1" panose="020A0603040505020204"/>
      <p:regular r:id="rId10"/>
    </p:embeddedFont>
    <p:embeddedFont>
      <p:font typeface="PT Serif Bold" charset="1" panose="020A0703040505020204"/>
      <p:regular r:id="rId11"/>
    </p:embeddedFont>
    <p:embeddedFont>
      <p:font typeface="PT Serif Italics" charset="1" panose="020A0603040505090204"/>
      <p:regular r:id="rId12"/>
    </p:embeddedFont>
    <p:embeddedFont>
      <p:font typeface="PT Serif Bold Italics" charset="1" panose="020A0703040505090204"/>
      <p:regular r:id="rId13"/>
    </p:embeddedFont>
    <p:embeddedFont>
      <p:font typeface="Droid Serif" charset="1" panose="02020600060500020200"/>
      <p:regular r:id="rId14"/>
    </p:embeddedFont>
    <p:embeddedFont>
      <p:font typeface="Droid Serif Bold" charset="1" panose="02020800060500020200"/>
      <p:regular r:id="rId15"/>
    </p:embeddedFont>
    <p:embeddedFont>
      <p:font typeface="Droid Serif Italics" charset="1" panose="02020600060500090200"/>
      <p:regular r:id="rId16"/>
    </p:embeddedFont>
    <p:embeddedFont>
      <p:font typeface="Droid Serif Bold Italics" charset="1" panose="02020800060500090200"/>
      <p:regular r:id="rId17"/>
    </p:embeddedFont>
    <p:embeddedFont>
      <p:font typeface="Poppins" charset="1" panose="00000500000000000000"/>
      <p:regular r:id="rId18"/>
    </p:embeddedFont>
    <p:embeddedFont>
      <p:font typeface="Poppins Bold" charset="1" panose="00000800000000000000"/>
      <p:regular r:id="rId19"/>
    </p:embeddedFont>
    <p:embeddedFont>
      <p:font typeface="Poppins Italics" charset="1" panose="00000500000000000000"/>
      <p:regular r:id="rId20"/>
    </p:embeddedFont>
    <p:embeddedFont>
      <p:font typeface="Poppins Bold Italics" charset="1" panose="00000800000000000000"/>
      <p:regular r:id="rId21"/>
    </p:embeddedFont>
    <p:embeddedFont>
      <p:font typeface="Canva Sans" charset="1" panose="020B0503030501040103"/>
      <p:regular r:id="rId22"/>
    </p:embeddedFont>
    <p:embeddedFont>
      <p:font typeface="Canva Sans Bold" charset="1" panose="020B0803030501040103"/>
      <p:regular r:id="rId23"/>
    </p:embeddedFont>
    <p:embeddedFont>
      <p:font typeface="Canva Sans Italics" charset="1" panose="020B0503030501040103"/>
      <p:regular r:id="rId24"/>
    </p:embeddedFont>
    <p:embeddedFont>
      <p:font typeface="Canva Sans Bold Italics" charset="1" panose="020B0803030501040103"/>
      <p:regular r:id="rId25"/>
    </p:embeddedFont>
    <p:embeddedFont>
      <p:font typeface="Canva Sans Medium" charset="1" panose="020B0603030501040103"/>
      <p:regular r:id="rId26"/>
    </p:embeddedFont>
    <p:embeddedFont>
      <p:font typeface="Canva Sans Medium Italics" charset="1" panose="020B0603030501040103"/>
      <p:regular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slides/slide1.xml" Type="http://schemas.openxmlformats.org/officeDocument/2006/relationships/slide"/><Relationship Id="rId29" Target="slides/slide2.xml" Type="http://schemas.openxmlformats.org/officeDocument/2006/relationships/slide"/><Relationship Id="rId3" Target="viewProps.xml" Type="http://schemas.openxmlformats.org/officeDocument/2006/relationships/viewProps"/><Relationship Id="rId30" Target="slides/slide3.xml" Type="http://schemas.openxmlformats.org/officeDocument/2006/relationships/slide"/><Relationship Id="rId31" Target="slides/slide4.xml" Type="http://schemas.openxmlformats.org/officeDocument/2006/relationships/slide"/><Relationship Id="rId32" Target="slides/slide5.xml" Type="http://schemas.openxmlformats.org/officeDocument/2006/relationships/slide"/><Relationship Id="rId33" Target="slides/slide6.xml" Type="http://schemas.openxmlformats.org/officeDocument/2006/relationships/slide"/><Relationship Id="rId34" Target="slides/slide7.xml" Type="http://schemas.openxmlformats.org/officeDocument/2006/relationships/slide"/><Relationship Id="rId35" Target="slides/slide8.xml" Type="http://schemas.openxmlformats.org/officeDocument/2006/relationships/slide"/><Relationship Id="rId36" Target="slides/slide9.xml" Type="http://schemas.openxmlformats.org/officeDocument/2006/relationships/slide"/><Relationship Id="rId37" Target="slides/slide10.xml" Type="http://schemas.openxmlformats.org/officeDocument/2006/relationships/slide"/><Relationship Id="rId38" Target="slides/slide11.xml" Type="http://schemas.openxmlformats.org/officeDocument/2006/relationships/slide"/><Relationship Id="rId39" Target="slides/slide12.xml" Type="http://schemas.openxmlformats.org/officeDocument/2006/relationships/slide"/><Relationship Id="rId4" Target="theme/theme1.xml" Type="http://schemas.openxmlformats.org/officeDocument/2006/relationships/theme"/><Relationship Id="rId40" Target="slides/slide13.xml" Type="http://schemas.openxmlformats.org/officeDocument/2006/relationships/slide"/><Relationship Id="rId41" Target="slides/slide14.xml" Type="http://schemas.openxmlformats.org/officeDocument/2006/relationships/slide"/><Relationship Id="rId42" Target="slides/slide15.xml" Type="http://schemas.openxmlformats.org/officeDocument/2006/relationships/slide"/><Relationship Id="rId43" Target="slides/slide16.xml" Type="http://schemas.openxmlformats.org/officeDocument/2006/relationships/slide"/><Relationship Id="rId44" Target="slides/slide17.xml" Type="http://schemas.openxmlformats.org/officeDocument/2006/relationships/slide"/><Relationship Id="rId45" Target="slides/slide18.xml" Type="http://schemas.openxmlformats.org/officeDocument/2006/relationships/slide"/><Relationship Id="rId46" Target="slides/slide19.xml" Type="http://schemas.openxmlformats.org/officeDocument/2006/relationships/slide"/><Relationship Id="rId47" Target="slides/slide20.xml" Type="http://schemas.openxmlformats.org/officeDocument/2006/relationships/slide"/><Relationship Id="rId48" Target="slides/slide21.xml" Type="http://schemas.openxmlformats.org/officeDocument/2006/relationships/slide"/><Relationship Id="rId49" Target="slides/slide22.xml" Type="http://schemas.openxmlformats.org/officeDocument/2006/relationships/slide"/><Relationship Id="rId5" Target="tableStyles.xml" Type="http://schemas.openxmlformats.org/officeDocument/2006/relationships/tableStyles"/><Relationship Id="rId50" Target="slides/slide23.xml" Type="http://schemas.openxmlformats.org/officeDocument/2006/relationships/slide"/><Relationship Id="rId51" Target="slides/slide24.xml" Type="http://schemas.openxmlformats.org/officeDocument/2006/relationships/slide"/><Relationship Id="rId52" Target="slides/slide25.xml" Type="http://schemas.openxmlformats.org/officeDocument/2006/relationships/slide"/><Relationship Id="rId53" Target="slides/slide26.xml" Type="http://schemas.openxmlformats.org/officeDocument/2006/relationships/slide"/><Relationship Id="rId54" Target="notesMasters/notesMaster1.xml" Type="http://schemas.openxmlformats.org/officeDocument/2006/relationships/notesMaster"/><Relationship Id="rId55" Target="theme/theme2.xml" Type="http://schemas.openxmlformats.org/officeDocument/2006/relationships/theme"/><Relationship Id="rId56" Target="notesSlides/notesSlide1.xml" Type="http://schemas.openxmlformats.org/officeDocument/2006/relationships/notesSlide"/><Relationship Id="rId57" Target="notesSlides/notesSlide2.xml" Type="http://schemas.openxmlformats.org/officeDocument/2006/relationships/notesSlide"/><Relationship Id="rId58" Target="notesSlides/notesSlide3.xml" Type="http://schemas.openxmlformats.org/officeDocument/2006/relationships/notesSlide"/><Relationship Id="rId59" Target="notesSlides/notesSlide4.xml" Type="http://schemas.openxmlformats.org/officeDocument/2006/relationships/notesSlide"/><Relationship Id="rId6" Target="fonts/font6.fntdata" Type="http://schemas.openxmlformats.org/officeDocument/2006/relationships/font"/><Relationship Id="rId60" Target="notesSlides/notesSlide5.xml" Type="http://schemas.openxmlformats.org/officeDocument/2006/relationships/notesSlide"/><Relationship Id="rId61" Target="notesSlides/notesSlide6.xml" Type="http://schemas.openxmlformats.org/officeDocument/2006/relationships/notesSlide"/><Relationship Id="rId62" Target="notesSlides/notesSlide7.xml" Type="http://schemas.openxmlformats.org/officeDocument/2006/relationships/notesSlide"/><Relationship Id="rId63" Target="notesSlides/notesSlide8.xml" Type="http://schemas.openxmlformats.org/officeDocument/2006/relationships/notesSlide"/><Relationship Id="rId64" Target="notesSlides/notesSlide9.xml" Type="http://schemas.openxmlformats.org/officeDocument/2006/relationships/notesSlide"/><Relationship Id="rId65" Target="notesSlides/notesSlide10.xml" Type="http://schemas.openxmlformats.org/officeDocument/2006/relationships/notesSlide"/><Relationship Id="rId66" Target="notesSlides/notesSlide11.xml" Type="http://schemas.openxmlformats.org/officeDocument/2006/relationships/notesSlide"/><Relationship Id="rId67" Target="notesSlides/notesSlide12.xml" Type="http://schemas.openxmlformats.org/officeDocument/2006/relationships/notesSlide"/><Relationship Id="rId68" Target="notesSlides/notesSlide13.xml" Type="http://schemas.openxmlformats.org/officeDocument/2006/relationships/notesSlide"/><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notesMasters/_rels/notesMaster1.xml.rels><?xml version="1.0" encoding="UTF-8" standalone="no"?><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9.xml" Type="http://schemas.openxmlformats.org/officeDocument/2006/relationships/slide"/></Relationships>
</file>

<file path=ppt/notesSlides/_rels/notesSlide10.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8.xml" Type="http://schemas.openxmlformats.org/officeDocument/2006/relationships/slide"/></Relationships>
</file>

<file path=ppt/notesSlides/_rels/notesSlide11.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9.xml" Type="http://schemas.openxmlformats.org/officeDocument/2006/relationships/slide"/></Relationships>
</file>

<file path=ppt/notesSlides/_rels/notesSlide12.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24.xml" Type="http://schemas.openxmlformats.org/officeDocument/2006/relationships/slide"/></Relationships>
</file>

<file path=ppt/notesSlides/_rels/notesSlide13.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25.xml" Type="http://schemas.openxmlformats.org/officeDocument/2006/relationships/slide"/></Relationships>
</file>

<file path=ppt/notesSlides/_rels/notesSlide2.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0.xml" Type="http://schemas.openxmlformats.org/officeDocument/2006/relationships/slide"/></Relationships>
</file>

<file path=ppt/notesSlides/_rels/notesSlide3.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1.xml" Type="http://schemas.openxmlformats.org/officeDocument/2006/relationships/slide"/></Relationships>
</file>

<file path=ppt/notesSlides/_rels/notesSlide4.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2.xml" Type="http://schemas.openxmlformats.org/officeDocument/2006/relationships/slide"/></Relationships>
</file>

<file path=ppt/notesSlides/_rels/notesSlide5.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3.xml" Type="http://schemas.openxmlformats.org/officeDocument/2006/relationships/slide"/></Relationships>
</file>

<file path=ppt/notesSlides/_rels/notesSlide6.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4.xml" Type="http://schemas.openxmlformats.org/officeDocument/2006/relationships/slide"/></Relationships>
</file>

<file path=ppt/notesSlides/_rels/notesSlide7.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5.xml" Type="http://schemas.openxmlformats.org/officeDocument/2006/relationships/slide"/></Relationships>
</file>

<file path=ppt/notesSlides/_rels/notesSlide8.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6.xml" Type="http://schemas.openxmlformats.org/officeDocument/2006/relationships/slide"/></Relationships>
</file>

<file path=ppt/notesSlides/_rels/notesSlide9.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7.xml" Type="http://schemas.openxmlformats.org/officeDocument/2006/relationships/slide"/></Relationships>
</file>

<file path=ppt/notesSlides/notesSlide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where it can classify new images based on their textual descriptions without the need for explicit training on specific image classes.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0.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In Linear Algebra, one common way to measure if two vectors are of similar characteristics (they are like each other) is to calculate their dot product  (multiplying the matching entries and take the sum of them); if the final number is big, they are alike and if it is small they are not (relatively speaking)!</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In Linear Algebra, one common way to measure if two vectors are of similar characteristics (they are like each other) is to calculate their dot product  (multiplying the matching entries and take the sum of them); if the final number is big, they are alike and if it is small they are not (relatively speaking)!</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In Linear Algebra, one common way to measure if two vectors are of similar characteristics (they are like each other) is to calculate their dot product  (multiplying the matching entries and take the sum of them); if the final number is big, they are alike and if it is small they are not (relatively speaking)!</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In Linear Algebra, one common way to measure if two vectors are of similar characteristics (they are like each other) is to calculate their dot product  (multiplying the matching entries and take the sum of them); if the final number is big, they are alike and if it is small they are not (relatively speaking)!</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where it can classify new images based on their textual descriptions without the need for explicit training on specific image classes.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where it can classify new images based on their textual descriptions without the need for explicit training on specific image classes.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4.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where it can classify new images based on their textual descriptions without the need for explicit training on specific image classes.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5.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where it can classify new images based on their textual descriptions without the need for explicit training on specific image classes.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6.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where it can classify new images based on their textual descriptions without the need for explicit training on specific image classes.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7.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In Linear Algebra, one common way to measure if two vectors are of similar characteristics (they are like each other) is to calculate their dot product  (multiplying the matching entries and take the sum of them); if the final number is big, they are alike and if it is small they are not (relatively speaking)!</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8.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In Linear Algebra, one common way to measure if two vectors are of similar characteristics (they are like each other) is to calculate their dot product  (multiplying the matching entries and take the sum of them); if the final number is big, they are alike and if it is small they are not (relatively speaking)!</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9.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In Linear Algebra, one common way to measure if two vectors are of similar characteristics (they are like each other) is to calculate their dot product  (multiplying the matching entries and take the sum of them); if the final number is big, they are alike and if it is small they are not (relatively speaking)!</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 Id="rId3" Target="../media/image1.png" Type="http://schemas.openxmlformats.org/officeDocument/2006/relationships/image"/><Relationship Id="rId4" Target="../media/image2.svg" Type="http://schemas.openxmlformats.org/officeDocument/2006/relationships/image"/><Relationship Id="rId5" Target="../media/image3.png" Type="http://schemas.openxmlformats.org/officeDocument/2006/relationships/image"/><Relationship Id="rId6" Target="../media/image4.png" Type="http://schemas.openxmlformats.org/officeDocument/2006/relationships/image"/><Relationship Id="rId7" Target="../media/image15.png" Type="http://schemas.openxmlformats.org/officeDocument/2006/relationships/image"/><Relationship Id="rId8" Target="../media/image16.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3.xml" Type="http://schemas.openxmlformats.org/officeDocument/2006/relationships/notesSlide"/><Relationship Id="rId3" Target="../media/image1.png" Type="http://schemas.openxmlformats.org/officeDocument/2006/relationships/image"/><Relationship Id="rId4" Target="../media/image2.svg" Type="http://schemas.openxmlformats.org/officeDocument/2006/relationships/image"/><Relationship Id="rId5" Target="../media/image3.png" Type="http://schemas.openxmlformats.org/officeDocument/2006/relationships/image"/><Relationship Id="rId6" Target="../media/image4.png" Type="http://schemas.openxmlformats.org/officeDocument/2006/relationships/image"/><Relationship Id="rId7" Target="../media/image17.png" Type="http://schemas.openxmlformats.org/officeDocument/2006/relationships/image"/><Relationship Id="rId8" Target="../media/image18.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4.xml" Type="http://schemas.openxmlformats.org/officeDocument/2006/relationships/notesSlide"/><Relationship Id="rId3" Target="../media/image1.png" Type="http://schemas.openxmlformats.org/officeDocument/2006/relationships/image"/><Relationship Id="rId4" Target="../media/image2.svg" Type="http://schemas.openxmlformats.org/officeDocument/2006/relationships/image"/><Relationship Id="rId5" Target="../media/image3.png" Type="http://schemas.openxmlformats.org/officeDocument/2006/relationships/image"/><Relationship Id="rId6" Target="../media/image4.png" Type="http://schemas.openxmlformats.org/officeDocument/2006/relationships/image"/><Relationship Id="rId7" Target="../media/image19.png" Type="http://schemas.openxmlformats.org/officeDocument/2006/relationships/image"/><Relationship Id="rId8" Target="../media/image20.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5.xml" Type="http://schemas.openxmlformats.org/officeDocument/2006/relationships/notesSlide"/><Relationship Id="rId3" Target="../media/image1.png" Type="http://schemas.openxmlformats.org/officeDocument/2006/relationships/image"/><Relationship Id="rId4" Target="../media/image2.svg" Type="http://schemas.openxmlformats.org/officeDocument/2006/relationships/image"/><Relationship Id="rId5" Target="../media/image3.png" Type="http://schemas.openxmlformats.org/officeDocument/2006/relationships/image"/><Relationship Id="rId6" Target="../media/image4.png" Type="http://schemas.openxmlformats.org/officeDocument/2006/relationships/image"/><Relationship Id="rId7" Target="../media/image21.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6.xml" Type="http://schemas.openxmlformats.org/officeDocument/2006/relationships/notesSlide"/><Relationship Id="rId3" Target="../media/image1.png" Type="http://schemas.openxmlformats.org/officeDocument/2006/relationships/image"/><Relationship Id="rId4" Target="../media/image2.svg" Type="http://schemas.openxmlformats.org/officeDocument/2006/relationships/image"/><Relationship Id="rId5" Target="../media/image3.png" Type="http://schemas.openxmlformats.org/officeDocument/2006/relationships/image"/><Relationship Id="rId6" Target="../media/image4.png" Type="http://schemas.openxmlformats.org/officeDocument/2006/relationships/image"/><Relationship Id="rId7" Target="../media/image22.png" Type="http://schemas.openxmlformats.org/officeDocument/2006/relationships/image"/><Relationship Id="rId8" Target="../media/image23.pn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7.xml" Type="http://schemas.openxmlformats.org/officeDocument/2006/relationships/notesSlide"/><Relationship Id="rId3" Target="../media/image1.png" Type="http://schemas.openxmlformats.org/officeDocument/2006/relationships/image"/><Relationship Id="rId4" Target="../media/image2.svg" Type="http://schemas.openxmlformats.org/officeDocument/2006/relationships/image"/><Relationship Id="rId5" Target="../media/image3.png" Type="http://schemas.openxmlformats.org/officeDocument/2006/relationships/image"/><Relationship Id="rId6" Target="../media/image4.png" Type="http://schemas.openxmlformats.org/officeDocument/2006/relationships/image"/><Relationship Id="rId7" Target="../media/image24.pn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8.xml" Type="http://schemas.openxmlformats.org/officeDocument/2006/relationships/notesSlide"/><Relationship Id="rId3" Target="../media/image1.png" Type="http://schemas.openxmlformats.org/officeDocument/2006/relationships/image"/><Relationship Id="rId4" Target="../media/image2.svg" Type="http://schemas.openxmlformats.org/officeDocument/2006/relationships/image"/><Relationship Id="rId5" Target="../media/image3.png" Type="http://schemas.openxmlformats.org/officeDocument/2006/relationships/image"/><Relationship Id="rId6" Target="../media/image4.png" Type="http://schemas.openxmlformats.org/officeDocument/2006/relationships/image"/><Relationship Id="rId7" Target="../media/image25.png" Type="http://schemas.openxmlformats.org/officeDocument/2006/relationships/image"/><Relationship Id="rId8" Target="../media/image26.pn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9.xml" Type="http://schemas.openxmlformats.org/officeDocument/2006/relationships/notesSlide"/><Relationship Id="rId3" Target="../media/image1.png" Type="http://schemas.openxmlformats.org/officeDocument/2006/relationships/image"/><Relationship Id="rId4" Target="../media/image2.svg" Type="http://schemas.openxmlformats.org/officeDocument/2006/relationships/image"/><Relationship Id="rId5" Target="../media/image3.png" Type="http://schemas.openxmlformats.org/officeDocument/2006/relationships/image"/><Relationship Id="rId6" Target="../media/image4.pn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0.xml" Type="http://schemas.openxmlformats.org/officeDocument/2006/relationships/notesSlide"/><Relationship Id="rId3" Target="../media/image1.png" Type="http://schemas.openxmlformats.org/officeDocument/2006/relationships/image"/><Relationship Id="rId4" Target="../media/image2.svg" Type="http://schemas.openxmlformats.org/officeDocument/2006/relationships/image"/><Relationship Id="rId5" Target="../media/image3.png" Type="http://schemas.openxmlformats.org/officeDocument/2006/relationships/image"/><Relationship Id="rId6" Target="../media/image4.png" Type="http://schemas.openxmlformats.org/officeDocument/2006/relationships/image"/><Relationship Id="rId7" Target="../media/image27.pn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1.xml" Type="http://schemas.openxmlformats.org/officeDocument/2006/relationships/notesSlide"/><Relationship Id="rId3" Target="../media/image1.png" Type="http://schemas.openxmlformats.org/officeDocument/2006/relationships/image"/><Relationship Id="rId4" Target="../media/image2.svg" Type="http://schemas.openxmlformats.org/officeDocument/2006/relationships/image"/><Relationship Id="rId5" Target="../media/image3.png" Type="http://schemas.openxmlformats.org/officeDocument/2006/relationships/image"/><Relationship Id="rId6" Target="../media/image4.png" Type="http://schemas.openxmlformats.org/officeDocument/2006/relationships/image"/><Relationship Id="rId7" Target="../media/image28.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6.png" Type="http://schemas.openxmlformats.org/officeDocument/2006/relationships/image"/></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29.png" Type="http://schemas.openxmlformats.org/officeDocument/2006/relationships/image"/></Relationships>
</file>

<file path=ppt/slides/_rels/slide2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30.png" Type="http://schemas.openxmlformats.org/officeDocument/2006/relationships/image"/></Relationships>
</file>

<file path=ppt/slides/_rels/slide2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31.png" Type="http://schemas.openxmlformats.org/officeDocument/2006/relationships/image"/><Relationship Id="rId7" Target="../media/image32.png" Type="http://schemas.openxmlformats.org/officeDocument/2006/relationships/image"/></Relationships>
</file>

<file path=ppt/slides/_rels/slide2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33.png" Type="http://schemas.openxmlformats.org/officeDocument/2006/relationships/image"/><Relationship Id="rId7" Target="../media/image34.png" Type="http://schemas.openxmlformats.org/officeDocument/2006/relationships/image"/><Relationship Id="rId8" Target="http://44.211.136.231:8501" TargetMode="External" Type="http://schemas.openxmlformats.org/officeDocument/2006/relationships/hyperlink"/></Relationships>
</file>

<file path=ppt/slides/_rels/slide24.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2.xml" Type="http://schemas.openxmlformats.org/officeDocument/2006/relationships/notesSlide"/><Relationship Id="rId3" Target="../media/image1.png" Type="http://schemas.openxmlformats.org/officeDocument/2006/relationships/image"/><Relationship Id="rId4" Target="../media/image2.svg" Type="http://schemas.openxmlformats.org/officeDocument/2006/relationships/image"/><Relationship Id="rId5" Target="../media/image3.png" Type="http://schemas.openxmlformats.org/officeDocument/2006/relationships/image"/><Relationship Id="rId6" Target="../media/image4.png" Type="http://schemas.openxmlformats.org/officeDocument/2006/relationships/image"/><Relationship Id="rId7" Target="../media/image35.png" Type="http://schemas.openxmlformats.org/officeDocument/2006/relationships/image"/></Relationships>
</file>

<file path=ppt/slides/_rels/slide25.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3.xml" Type="http://schemas.openxmlformats.org/officeDocument/2006/relationships/notesSlide"/><Relationship Id="rId3" Target="../media/image1.png" Type="http://schemas.openxmlformats.org/officeDocument/2006/relationships/image"/><Relationship Id="rId4" Target="../media/image2.svg" Type="http://schemas.openxmlformats.org/officeDocument/2006/relationships/image"/><Relationship Id="rId5" Target="../media/image3.png" Type="http://schemas.openxmlformats.org/officeDocument/2006/relationships/image"/><Relationship Id="rId6" Target="../media/image4.png" Type="http://schemas.openxmlformats.org/officeDocument/2006/relationships/image"/><Relationship Id="rId7" Target="../media/image36.png" Type="http://schemas.openxmlformats.org/officeDocument/2006/relationships/image"/></Relationships>
</file>

<file path=ppt/slides/_rels/slide2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7.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7.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8.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9.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10.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11.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12.png" Type="http://schemas.openxmlformats.org/officeDocument/2006/relationships/image"/><Relationship Id="rId7" Target="../media/image13.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1.png" Type="http://schemas.openxmlformats.org/officeDocument/2006/relationships/image"/><Relationship Id="rId4" Target="../media/image2.svg" Type="http://schemas.openxmlformats.org/officeDocument/2006/relationships/image"/><Relationship Id="rId5" Target="../media/image3.png" Type="http://schemas.openxmlformats.org/officeDocument/2006/relationships/image"/><Relationship Id="rId6" Target="../media/image4.png" Type="http://schemas.openxmlformats.org/officeDocument/2006/relationships/image"/><Relationship Id="rId7" Target="../media/image14.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418269">
            <a:off x="9014890" y="4227834"/>
            <a:ext cx="14910700" cy="12118332"/>
          </a:xfrm>
          <a:custGeom>
            <a:avLst/>
            <a:gdLst/>
            <a:ahLst/>
            <a:cxnLst/>
            <a:rect r="r" b="b" t="t" l="l"/>
            <a:pathLst>
              <a:path h="12118332" w="14910700">
                <a:moveTo>
                  <a:pt x="0" y="0"/>
                </a:moveTo>
                <a:lnTo>
                  <a:pt x="14910700" y="0"/>
                </a:lnTo>
                <a:lnTo>
                  <a:pt x="14910700" y="12118332"/>
                </a:lnTo>
                <a:lnTo>
                  <a:pt x="0" y="121183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3" id="3"/>
          <p:cNvSpPr/>
          <p:nvPr/>
        </p:nvSpPr>
        <p:spPr>
          <a:xfrm>
            <a:off x="3804231" y="5191125"/>
            <a:ext cx="10679538" cy="0"/>
          </a:xfrm>
          <a:prstGeom prst="line">
            <a:avLst/>
          </a:prstGeom>
          <a:ln cap="rnd" w="95250">
            <a:solidFill>
              <a:srgbClr val="283035"/>
            </a:solidFill>
            <a:prstDash val="solid"/>
            <a:headEnd type="none" len="sm" w="sm"/>
            <a:tailEnd type="none" len="sm" w="sm"/>
          </a:ln>
        </p:spPr>
      </p:sp>
      <p:sp>
        <p:nvSpPr>
          <p:cNvPr name="Freeform 4" id="4"/>
          <p:cNvSpPr/>
          <p:nvPr/>
        </p:nvSpPr>
        <p:spPr>
          <a:xfrm flipH="false" flipV="false" rot="0">
            <a:off x="13217367" y="979685"/>
            <a:ext cx="4211813" cy="906029"/>
          </a:xfrm>
          <a:custGeom>
            <a:avLst/>
            <a:gdLst/>
            <a:ahLst/>
            <a:cxnLst/>
            <a:rect r="r" b="b" t="t" l="l"/>
            <a:pathLst>
              <a:path h="906029" w="4211813">
                <a:moveTo>
                  <a:pt x="0" y="0"/>
                </a:moveTo>
                <a:lnTo>
                  <a:pt x="4211812" y="0"/>
                </a:lnTo>
                <a:lnTo>
                  <a:pt x="4211812" y="906029"/>
                </a:lnTo>
                <a:lnTo>
                  <a:pt x="0" y="906029"/>
                </a:lnTo>
                <a:lnTo>
                  <a:pt x="0" y="0"/>
                </a:lnTo>
                <a:close/>
              </a:path>
            </a:pathLst>
          </a:custGeom>
          <a:blipFill>
            <a:blip r:embed="rId4"/>
            <a:stretch>
              <a:fillRect l="0" t="0" r="0" b="0"/>
            </a:stretch>
          </a:blipFill>
        </p:spPr>
      </p:sp>
      <p:sp>
        <p:nvSpPr>
          <p:cNvPr name="Freeform 5" id="5"/>
          <p:cNvSpPr/>
          <p:nvPr/>
        </p:nvSpPr>
        <p:spPr>
          <a:xfrm flipH="false" flipV="false" rot="0">
            <a:off x="798647" y="871149"/>
            <a:ext cx="7072203" cy="1143340"/>
          </a:xfrm>
          <a:custGeom>
            <a:avLst/>
            <a:gdLst/>
            <a:ahLst/>
            <a:cxnLst/>
            <a:rect r="r" b="b" t="t" l="l"/>
            <a:pathLst>
              <a:path h="1143340" w="7072203">
                <a:moveTo>
                  <a:pt x="0" y="0"/>
                </a:moveTo>
                <a:lnTo>
                  <a:pt x="7072203" y="0"/>
                </a:lnTo>
                <a:lnTo>
                  <a:pt x="7072203" y="1143340"/>
                </a:lnTo>
                <a:lnTo>
                  <a:pt x="0" y="1143340"/>
                </a:lnTo>
                <a:lnTo>
                  <a:pt x="0" y="0"/>
                </a:lnTo>
                <a:close/>
              </a:path>
            </a:pathLst>
          </a:custGeom>
          <a:blipFill>
            <a:blip r:embed="rId5"/>
            <a:stretch>
              <a:fillRect l="0" t="0" r="0" b="0"/>
            </a:stretch>
          </a:blipFill>
        </p:spPr>
      </p:sp>
      <p:sp>
        <p:nvSpPr>
          <p:cNvPr name="Freeform 6" id="6"/>
          <p:cNvSpPr/>
          <p:nvPr/>
        </p:nvSpPr>
        <p:spPr>
          <a:xfrm flipH="false" flipV="false" rot="0">
            <a:off x="9525" y="6186178"/>
            <a:ext cx="6389429" cy="4176747"/>
          </a:xfrm>
          <a:custGeom>
            <a:avLst/>
            <a:gdLst/>
            <a:ahLst/>
            <a:cxnLst/>
            <a:rect r="r" b="b" t="t" l="l"/>
            <a:pathLst>
              <a:path h="4176747" w="6389429">
                <a:moveTo>
                  <a:pt x="0" y="0"/>
                </a:moveTo>
                <a:lnTo>
                  <a:pt x="6389429" y="0"/>
                </a:lnTo>
                <a:lnTo>
                  <a:pt x="6389429" y="4176748"/>
                </a:lnTo>
                <a:lnTo>
                  <a:pt x="0" y="4176748"/>
                </a:lnTo>
                <a:lnTo>
                  <a:pt x="0" y="0"/>
                </a:lnTo>
                <a:close/>
              </a:path>
            </a:pathLst>
          </a:custGeom>
          <a:blipFill>
            <a:blip r:embed="rId6"/>
            <a:stretch>
              <a:fillRect l="0" t="0" r="0" b="0"/>
            </a:stretch>
          </a:blipFill>
        </p:spPr>
      </p:sp>
      <p:sp>
        <p:nvSpPr>
          <p:cNvPr name="TextBox 7" id="7"/>
          <p:cNvSpPr txBox="true"/>
          <p:nvPr/>
        </p:nvSpPr>
        <p:spPr>
          <a:xfrm rot="0">
            <a:off x="1353980" y="3950806"/>
            <a:ext cx="15580040" cy="1114154"/>
          </a:xfrm>
          <a:prstGeom prst="rect">
            <a:avLst/>
          </a:prstGeom>
        </p:spPr>
        <p:txBody>
          <a:bodyPr anchor="t" rtlCol="false" tIns="0" lIns="0" bIns="0" rIns="0">
            <a:spAutoFit/>
          </a:bodyPr>
          <a:lstStyle/>
          <a:p>
            <a:pPr algn="ctr">
              <a:lnSpc>
                <a:spcPts val="9272"/>
              </a:lnSpc>
            </a:pPr>
            <a:r>
              <a:rPr lang="en-US" sz="6100">
                <a:solidFill>
                  <a:srgbClr val="674890"/>
                </a:solidFill>
                <a:latin typeface="Droid Serif Bold"/>
              </a:rPr>
              <a:t>Fraud Detection Project</a:t>
            </a:r>
          </a:p>
        </p:txBody>
      </p:sp>
      <p:sp>
        <p:nvSpPr>
          <p:cNvPr name="TextBox 8" id="8"/>
          <p:cNvSpPr txBox="true"/>
          <p:nvPr/>
        </p:nvSpPr>
        <p:spPr>
          <a:xfrm rot="0">
            <a:off x="7072409" y="5836306"/>
            <a:ext cx="4143182" cy="652120"/>
          </a:xfrm>
          <a:prstGeom prst="rect">
            <a:avLst/>
          </a:prstGeom>
        </p:spPr>
        <p:txBody>
          <a:bodyPr anchor="t" rtlCol="false" tIns="0" lIns="0" bIns="0" rIns="0">
            <a:spAutoFit/>
          </a:bodyPr>
          <a:lstStyle/>
          <a:p>
            <a:pPr algn="ctr">
              <a:lnSpc>
                <a:spcPts val="4839"/>
              </a:lnSpc>
            </a:pPr>
            <a:r>
              <a:rPr lang="en-US" sz="3999">
                <a:solidFill>
                  <a:srgbClr val="7F7365"/>
                </a:solidFill>
                <a:latin typeface="Poppins Bold"/>
              </a:rPr>
              <a:t>By: G-1  Team </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2783229">
            <a:off x="13888879" y="2101283"/>
            <a:ext cx="14943376" cy="12144889"/>
          </a:xfrm>
          <a:custGeom>
            <a:avLst/>
            <a:gdLst/>
            <a:ahLst/>
            <a:cxnLst/>
            <a:rect r="r" b="b" t="t" l="l"/>
            <a:pathLst>
              <a:path h="12144889" w="14943376">
                <a:moveTo>
                  <a:pt x="0" y="0"/>
                </a:moveTo>
                <a:lnTo>
                  <a:pt x="14943376" y="0"/>
                </a:lnTo>
                <a:lnTo>
                  <a:pt x="14943376" y="12144889"/>
                </a:lnTo>
                <a:lnTo>
                  <a:pt x="0" y="1214488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13217367" y="979685"/>
            <a:ext cx="4211813" cy="906029"/>
          </a:xfrm>
          <a:custGeom>
            <a:avLst/>
            <a:gdLst/>
            <a:ahLst/>
            <a:cxnLst/>
            <a:rect r="r" b="b" t="t" l="l"/>
            <a:pathLst>
              <a:path h="906029" w="4211813">
                <a:moveTo>
                  <a:pt x="0" y="0"/>
                </a:moveTo>
                <a:lnTo>
                  <a:pt x="4211812" y="0"/>
                </a:lnTo>
                <a:lnTo>
                  <a:pt x="4211812" y="906029"/>
                </a:lnTo>
                <a:lnTo>
                  <a:pt x="0" y="906029"/>
                </a:lnTo>
                <a:lnTo>
                  <a:pt x="0" y="0"/>
                </a:lnTo>
                <a:close/>
              </a:path>
            </a:pathLst>
          </a:custGeom>
          <a:blipFill>
            <a:blip r:embed="rId5"/>
            <a:stretch>
              <a:fillRect l="0" t="0" r="0" b="0"/>
            </a:stretch>
          </a:blipFill>
        </p:spPr>
      </p:sp>
      <p:sp>
        <p:nvSpPr>
          <p:cNvPr name="Freeform 4" id="4"/>
          <p:cNvSpPr/>
          <p:nvPr/>
        </p:nvSpPr>
        <p:spPr>
          <a:xfrm flipH="false" flipV="false" rot="0">
            <a:off x="798647" y="871149"/>
            <a:ext cx="7072203" cy="1143340"/>
          </a:xfrm>
          <a:custGeom>
            <a:avLst/>
            <a:gdLst/>
            <a:ahLst/>
            <a:cxnLst/>
            <a:rect r="r" b="b" t="t" l="l"/>
            <a:pathLst>
              <a:path h="1143340" w="7072203">
                <a:moveTo>
                  <a:pt x="0" y="0"/>
                </a:moveTo>
                <a:lnTo>
                  <a:pt x="7072203" y="0"/>
                </a:lnTo>
                <a:lnTo>
                  <a:pt x="7072203" y="1143340"/>
                </a:lnTo>
                <a:lnTo>
                  <a:pt x="0" y="1143340"/>
                </a:lnTo>
                <a:lnTo>
                  <a:pt x="0" y="0"/>
                </a:lnTo>
                <a:close/>
              </a:path>
            </a:pathLst>
          </a:custGeom>
          <a:blipFill>
            <a:blip r:embed="rId6"/>
            <a:stretch>
              <a:fillRect l="0" t="0" r="0" b="0"/>
            </a:stretch>
          </a:blipFill>
        </p:spPr>
      </p:sp>
      <p:sp>
        <p:nvSpPr>
          <p:cNvPr name="Freeform 5" id="5"/>
          <p:cNvSpPr/>
          <p:nvPr/>
        </p:nvSpPr>
        <p:spPr>
          <a:xfrm flipH="false" flipV="false" rot="0">
            <a:off x="4705655" y="3953379"/>
            <a:ext cx="8876691" cy="5522365"/>
          </a:xfrm>
          <a:custGeom>
            <a:avLst/>
            <a:gdLst/>
            <a:ahLst/>
            <a:cxnLst/>
            <a:rect r="r" b="b" t="t" l="l"/>
            <a:pathLst>
              <a:path h="5522365" w="8876691">
                <a:moveTo>
                  <a:pt x="0" y="0"/>
                </a:moveTo>
                <a:lnTo>
                  <a:pt x="8876690" y="0"/>
                </a:lnTo>
                <a:lnTo>
                  <a:pt x="8876690" y="5522365"/>
                </a:lnTo>
                <a:lnTo>
                  <a:pt x="0" y="5522365"/>
                </a:lnTo>
                <a:lnTo>
                  <a:pt x="0" y="0"/>
                </a:lnTo>
                <a:close/>
              </a:path>
            </a:pathLst>
          </a:custGeom>
          <a:blipFill>
            <a:blip r:embed="rId7"/>
            <a:stretch>
              <a:fillRect l="0" t="0" r="0" b="0"/>
            </a:stretch>
          </a:blipFill>
        </p:spPr>
      </p:sp>
      <p:sp>
        <p:nvSpPr>
          <p:cNvPr name="Freeform 6" id="6"/>
          <p:cNvSpPr/>
          <p:nvPr/>
        </p:nvSpPr>
        <p:spPr>
          <a:xfrm flipH="false" flipV="false" rot="0">
            <a:off x="395251" y="5536247"/>
            <a:ext cx="3939497" cy="3939497"/>
          </a:xfrm>
          <a:custGeom>
            <a:avLst/>
            <a:gdLst/>
            <a:ahLst/>
            <a:cxnLst/>
            <a:rect r="r" b="b" t="t" l="l"/>
            <a:pathLst>
              <a:path h="3939497" w="3939497">
                <a:moveTo>
                  <a:pt x="0" y="0"/>
                </a:moveTo>
                <a:lnTo>
                  <a:pt x="3939497" y="0"/>
                </a:lnTo>
                <a:lnTo>
                  <a:pt x="3939497" y="3939497"/>
                </a:lnTo>
                <a:lnTo>
                  <a:pt x="0" y="3939497"/>
                </a:lnTo>
                <a:lnTo>
                  <a:pt x="0" y="0"/>
                </a:lnTo>
                <a:close/>
              </a:path>
            </a:pathLst>
          </a:custGeom>
          <a:blipFill>
            <a:blip r:embed="rId8"/>
            <a:stretch>
              <a:fillRect l="0" t="0" r="0" b="0"/>
            </a:stretch>
          </a:blipFill>
        </p:spPr>
      </p:sp>
      <p:sp>
        <p:nvSpPr>
          <p:cNvPr name="TextBox 7" id="7"/>
          <p:cNvSpPr txBox="true"/>
          <p:nvPr/>
        </p:nvSpPr>
        <p:spPr>
          <a:xfrm rot="0">
            <a:off x="467786" y="9633020"/>
            <a:ext cx="155377" cy="391796"/>
          </a:xfrm>
          <a:prstGeom prst="rect">
            <a:avLst/>
          </a:prstGeom>
        </p:spPr>
        <p:txBody>
          <a:bodyPr anchor="t" rtlCol="false" tIns="0" lIns="0" bIns="0" rIns="0">
            <a:spAutoFit/>
          </a:bodyPr>
          <a:lstStyle/>
          <a:p>
            <a:pPr algn="ctr">
              <a:lnSpc>
                <a:spcPts val="3079"/>
              </a:lnSpc>
            </a:pPr>
            <a:r>
              <a:rPr lang="en-US" sz="2199">
                <a:solidFill>
                  <a:srgbClr val="283035"/>
                </a:solidFill>
                <a:latin typeface="Arimo"/>
              </a:rPr>
              <a:t>2</a:t>
            </a:r>
          </a:p>
        </p:txBody>
      </p:sp>
      <p:sp>
        <p:nvSpPr>
          <p:cNvPr name="TextBox 8" id="8"/>
          <p:cNvSpPr txBox="true"/>
          <p:nvPr/>
        </p:nvSpPr>
        <p:spPr>
          <a:xfrm rot="0">
            <a:off x="6372225" y="2543679"/>
            <a:ext cx="5543550" cy="781050"/>
          </a:xfrm>
          <a:prstGeom prst="rect">
            <a:avLst/>
          </a:prstGeom>
        </p:spPr>
        <p:txBody>
          <a:bodyPr anchor="t" rtlCol="false" tIns="0" lIns="0" bIns="0" rIns="0">
            <a:spAutoFit/>
          </a:bodyPr>
          <a:lstStyle/>
          <a:p>
            <a:pPr algn="ctr">
              <a:lnSpc>
                <a:spcPts val="6299"/>
              </a:lnSpc>
            </a:pPr>
            <a:r>
              <a:rPr lang="en-US" sz="4500">
                <a:solidFill>
                  <a:srgbClr val="674890"/>
                </a:solidFill>
                <a:latin typeface="Droid Serif Bold"/>
              </a:rPr>
              <a:t> Fraud distribution</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2783229">
            <a:off x="13888879" y="2101283"/>
            <a:ext cx="14943376" cy="12144889"/>
          </a:xfrm>
          <a:custGeom>
            <a:avLst/>
            <a:gdLst/>
            <a:ahLst/>
            <a:cxnLst/>
            <a:rect r="r" b="b" t="t" l="l"/>
            <a:pathLst>
              <a:path h="12144889" w="14943376">
                <a:moveTo>
                  <a:pt x="0" y="0"/>
                </a:moveTo>
                <a:lnTo>
                  <a:pt x="14943376" y="0"/>
                </a:lnTo>
                <a:lnTo>
                  <a:pt x="14943376" y="12144889"/>
                </a:lnTo>
                <a:lnTo>
                  <a:pt x="0" y="1214488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13217367" y="979685"/>
            <a:ext cx="4211813" cy="906029"/>
          </a:xfrm>
          <a:custGeom>
            <a:avLst/>
            <a:gdLst/>
            <a:ahLst/>
            <a:cxnLst/>
            <a:rect r="r" b="b" t="t" l="l"/>
            <a:pathLst>
              <a:path h="906029" w="4211813">
                <a:moveTo>
                  <a:pt x="0" y="0"/>
                </a:moveTo>
                <a:lnTo>
                  <a:pt x="4211812" y="0"/>
                </a:lnTo>
                <a:lnTo>
                  <a:pt x="4211812" y="906029"/>
                </a:lnTo>
                <a:lnTo>
                  <a:pt x="0" y="906029"/>
                </a:lnTo>
                <a:lnTo>
                  <a:pt x="0" y="0"/>
                </a:lnTo>
                <a:close/>
              </a:path>
            </a:pathLst>
          </a:custGeom>
          <a:blipFill>
            <a:blip r:embed="rId5"/>
            <a:stretch>
              <a:fillRect l="0" t="0" r="0" b="0"/>
            </a:stretch>
          </a:blipFill>
        </p:spPr>
      </p:sp>
      <p:sp>
        <p:nvSpPr>
          <p:cNvPr name="Freeform 4" id="4"/>
          <p:cNvSpPr/>
          <p:nvPr/>
        </p:nvSpPr>
        <p:spPr>
          <a:xfrm flipH="false" flipV="false" rot="0">
            <a:off x="798647" y="871149"/>
            <a:ext cx="7072203" cy="1143340"/>
          </a:xfrm>
          <a:custGeom>
            <a:avLst/>
            <a:gdLst/>
            <a:ahLst/>
            <a:cxnLst/>
            <a:rect r="r" b="b" t="t" l="l"/>
            <a:pathLst>
              <a:path h="1143340" w="7072203">
                <a:moveTo>
                  <a:pt x="0" y="0"/>
                </a:moveTo>
                <a:lnTo>
                  <a:pt x="7072203" y="0"/>
                </a:lnTo>
                <a:lnTo>
                  <a:pt x="7072203" y="1143340"/>
                </a:lnTo>
                <a:lnTo>
                  <a:pt x="0" y="1143340"/>
                </a:lnTo>
                <a:lnTo>
                  <a:pt x="0" y="0"/>
                </a:lnTo>
                <a:close/>
              </a:path>
            </a:pathLst>
          </a:custGeom>
          <a:blipFill>
            <a:blip r:embed="rId6"/>
            <a:stretch>
              <a:fillRect l="0" t="0" r="0" b="0"/>
            </a:stretch>
          </a:blipFill>
        </p:spPr>
      </p:sp>
      <p:grpSp>
        <p:nvGrpSpPr>
          <p:cNvPr name="Group 5" id="5"/>
          <p:cNvGrpSpPr/>
          <p:nvPr/>
        </p:nvGrpSpPr>
        <p:grpSpPr>
          <a:xfrm rot="0">
            <a:off x="2553692" y="4408082"/>
            <a:ext cx="13180616" cy="5616734"/>
            <a:chOff x="0" y="0"/>
            <a:chExt cx="17574154" cy="7488978"/>
          </a:xfrm>
        </p:grpSpPr>
        <p:sp>
          <p:nvSpPr>
            <p:cNvPr name="Freeform 6" id="6"/>
            <p:cNvSpPr/>
            <p:nvPr/>
          </p:nvSpPr>
          <p:spPr>
            <a:xfrm flipH="false" flipV="false" rot="0">
              <a:off x="0" y="176359"/>
              <a:ext cx="8568889" cy="7312619"/>
            </a:xfrm>
            <a:custGeom>
              <a:avLst/>
              <a:gdLst/>
              <a:ahLst/>
              <a:cxnLst/>
              <a:rect r="r" b="b" t="t" l="l"/>
              <a:pathLst>
                <a:path h="7312619" w="8568889">
                  <a:moveTo>
                    <a:pt x="0" y="0"/>
                  </a:moveTo>
                  <a:lnTo>
                    <a:pt x="8568889" y="0"/>
                  </a:lnTo>
                  <a:lnTo>
                    <a:pt x="8568889" y="7312619"/>
                  </a:lnTo>
                  <a:lnTo>
                    <a:pt x="0" y="7312619"/>
                  </a:lnTo>
                  <a:lnTo>
                    <a:pt x="0" y="0"/>
                  </a:lnTo>
                  <a:close/>
                </a:path>
              </a:pathLst>
            </a:custGeom>
            <a:blipFill>
              <a:blip r:embed="rId7"/>
              <a:stretch>
                <a:fillRect l="0" t="0" r="0" b="0"/>
              </a:stretch>
            </a:blipFill>
          </p:spPr>
        </p:sp>
        <p:sp>
          <p:nvSpPr>
            <p:cNvPr name="Freeform 7" id="7"/>
            <p:cNvSpPr/>
            <p:nvPr/>
          </p:nvSpPr>
          <p:spPr>
            <a:xfrm flipH="false" flipV="false" rot="0">
              <a:off x="8593145" y="0"/>
              <a:ext cx="8981009" cy="7329543"/>
            </a:xfrm>
            <a:custGeom>
              <a:avLst/>
              <a:gdLst/>
              <a:ahLst/>
              <a:cxnLst/>
              <a:rect r="r" b="b" t="t" l="l"/>
              <a:pathLst>
                <a:path h="7329543" w="8981009">
                  <a:moveTo>
                    <a:pt x="0" y="0"/>
                  </a:moveTo>
                  <a:lnTo>
                    <a:pt x="8981009" y="0"/>
                  </a:lnTo>
                  <a:lnTo>
                    <a:pt x="8981009" y="7329543"/>
                  </a:lnTo>
                  <a:lnTo>
                    <a:pt x="0" y="7329543"/>
                  </a:lnTo>
                  <a:lnTo>
                    <a:pt x="0" y="0"/>
                  </a:lnTo>
                  <a:close/>
                </a:path>
              </a:pathLst>
            </a:custGeom>
            <a:blipFill>
              <a:blip r:embed="rId8"/>
              <a:stretch>
                <a:fillRect l="0" t="0" r="0" b="0"/>
              </a:stretch>
            </a:blipFill>
          </p:spPr>
        </p:sp>
      </p:grpSp>
      <p:sp>
        <p:nvSpPr>
          <p:cNvPr name="TextBox 8" id="8"/>
          <p:cNvSpPr txBox="true"/>
          <p:nvPr/>
        </p:nvSpPr>
        <p:spPr>
          <a:xfrm rot="0">
            <a:off x="467786" y="9633020"/>
            <a:ext cx="155377" cy="391796"/>
          </a:xfrm>
          <a:prstGeom prst="rect">
            <a:avLst/>
          </a:prstGeom>
        </p:spPr>
        <p:txBody>
          <a:bodyPr anchor="t" rtlCol="false" tIns="0" lIns="0" bIns="0" rIns="0">
            <a:spAutoFit/>
          </a:bodyPr>
          <a:lstStyle/>
          <a:p>
            <a:pPr algn="ctr">
              <a:lnSpc>
                <a:spcPts val="3079"/>
              </a:lnSpc>
            </a:pPr>
            <a:r>
              <a:rPr lang="en-US" sz="2199">
                <a:solidFill>
                  <a:srgbClr val="283035"/>
                </a:solidFill>
                <a:latin typeface="Arimo"/>
              </a:rPr>
              <a:t>2</a:t>
            </a:r>
          </a:p>
        </p:txBody>
      </p:sp>
      <p:sp>
        <p:nvSpPr>
          <p:cNvPr name="TextBox 9" id="9"/>
          <p:cNvSpPr txBox="true"/>
          <p:nvPr/>
        </p:nvSpPr>
        <p:spPr>
          <a:xfrm rot="0">
            <a:off x="2839812" y="2492286"/>
            <a:ext cx="12608376" cy="1581150"/>
          </a:xfrm>
          <a:prstGeom prst="rect">
            <a:avLst/>
          </a:prstGeom>
        </p:spPr>
        <p:txBody>
          <a:bodyPr anchor="t" rtlCol="false" tIns="0" lIns="0" bIns="0" rIns="0">
            <a:spAutoFit/>
          </a:bodyPr>
          <a:lstStyle/>
          <a:p>
            <a:pPr algn="ctr">
              <a:lnSpc>
                <a:spcPts val="6299"/>
              </a:lnSpc>
            </a:pPr>
            <a:r>
              <a:rPr lang="en-US" sz="4500">
                <a:solidFill>
                  <a:srgbClr val="674890"/>
                </a:solidFill>
                <a:latin typeface="Droid Serif Bold"/>
              </a:rPr>
              <a:t>Kernel Density Estimation of Transformed Features (Amount and Time) </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2783229">
            <a:off x="13888879" y="2101283"/>
            <a:ext cx="14943376" cy="12144889"/>
          </a:xfrm>
          <a:custGeom>
            <a:avLst/>
            <a:gdLst/>
            <a:ahLst/>
            <a:cxnLst/>
            <a:rect r="r" b="b" t="t" l="l"/>
            <a:pathLst>
              <a:path h="12144889" w="14943376">
                <a:moveTo>
                  <a:pt x="0" y="0"/>
                </a:moveTo>
                <a:lnTo>
                  <a:pt x="14943376" y="0"/>
                </a:lnTo>
                <a:lnTo>
                  <a:pt x="14943376" y="12144889"/>
                </a:lnTo>
                <a:lnTo>
                  <a:pt x="0" y="1214488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13217367" y="979685"/>
            <a:ext cx="4211813" cy="906029"/>
          </a:xfrm>
          <a:custGeom>
            <a:avLst/>
            <a:gdLst/>
            <a:ahLst/>
            <a:cxnLst/>
            <a:rect r="r" b="b" t="t" l="l"/>
            <a:pathLst>
              <a:path h="906029" w="4211813">
                <a:moveTo>
                  <a:pt x="0" y="0"/>
                </a:moveTo>
                <a:lnTo>
                  <a:pt x="4211812" y="0"/>
                </a:lnTo>
                <a:lnTo>
                  <a:pt x="4211812" y="906029"/>
                </a:lnTo>
                <a:lnTo>
                  <a:pt x="0" y="906029"/>
                </a:lnTo>
                <a:lnTo>
                  <a:pt x="0" y="0"/>
                </a:lnTo>
                <a:close/>
              </a:path>
            </a:pathLst>
          </a:custGeom>
          <a:blipFill>
            <a:blip r:embed="rId5"/>
            <a:stretch>
              <a:fillRect l="0" t="0" r="0" b="0"/>
            </a:stretch>
          </a:blipFill>
        </p:spPr>
      </p:sp>
      <p:sp>
        <p:nvSpPr>
          <p:cNvPr name="Freeform 4" id="4"/>
          <p:cNvSpPr/>
          <p:nvPr/>
        </p:nvSpPr>
        <p:spPr>
          <a:xfrm flipH="false" flipV="false" rot="0">
            <a:off x="798647" y="871149"/>
            <a:ext cx="7072203" cy="1143340"/>
          </a:xfrm>
          <a:custGeom>
            <a:avLst/>
            <a:gdLst/>
            <a:ahLst/>
            <a:cxnLst/>
            <a:rect r="r" b="b" t="t" l="l"/>
            <a:pathLst>
              <a:path h="1143340" w="7072203">
                <a:moveTo>
                  <a:pt x="0" y="0"/>
                </a:moveTo>
                <a:lnTo>
                  <a:pt x="7072203" y="0"/>
                </a:lnTo>
                <a:lnTo>
                  <a:pt x="7072203" y="1143340"/>
                </a:lnTo>
                <a:lnTo>
                  <a:pt x="0" y="1143340"/>
                </a:lnTo>
                <a:lnTo>
                  <a:pt x="0" y="0"/>
                </a:lnTo>
                <a:close/>
              </a:path>
            </a:pathLst>
          </a:custGeom>
          <a:blipFill>
            <a:blip r:embed="rId6"/>
            <a:stretch>
              <a:fillRect l="0" t="0" r="0" b="0"/>
            </a:stretch>
          </a:blipFill>
        </p:spPr>
      </p:sp>
      <p:grpSp>
        <p:nvGrpSpPr>
          <p:cNvPr name="Group 5" id="5"/>
          <p:cNvGrpSpPr/>
          <p:nvPr/>
        </p:nvGrpSpPr>
        <p:grpSpPr>
          <a:xfrm rot="0">
            <a:off x="1609256" y="4759104"/>
            <a:ext cx="14378193" cy="3943790"/>
            <a:chOff x="0" y="0"/>
            <a:chExt cx="19170924" cy="5258386"/>
          </a:xfrm>
        </p:grpSpPr>
        <p:sp>
          <p:nvSpPr>
            <p:cNvPr name="Freeform 6" id="6"/>
            <p:cNvSpPr/>
            <p:nvPr/>
          </p:nvSpPr>
          <p:spPr>
            <a:xfrm flipH="false" flipV="false" rot="0">
              <a:off x="0" y="103504"/>
              <a:ext cx="8780889" cy="5154882"/>
            </a:xfrm>
            <a:custGeom>
              <a:avLst/>
              <a:gdLst/>
              <a:ahLst/>
              <a:cxnLst/>
              <a:rect r="r" b="b" t="t" l="l"/>
              <a:pathLst>
                <a:path h="5154882" w="8780889">
                  <a:moveTo>
                    <a:pt x="0" y="0"/>
                  </a:moveTo>
                  <a:lnTo>
                    <a:pt x="8780889" y="0"/>
                  </a:lnTo>
                  <a:lnTo>
                    <a:pt x="8780889" y="5154882"/>
                  </a:lnTo>
                  <a:lnTo>
                    <a:pt x="0" y="5154882"/>
                  </a:lnTo>
                  <a:lnTo>
                    <a:pt x="0" y="0"/>
                  </a:lnTo>
                  <a:close/>
                </a:path>
              </a:pathLst>
            </a:custGeom>
            <a:blipFill>
              <a:blip r:embed="rId7"/>
              <a:stretch>
                <a:fillRect l="0" t="0" r="0" b="0"/>
              </a:stretch>
            </a:blipFill>
          </p:spPr>
        </p:sp>
        <p:sp>
          <p:nvSpPr>
            <p:cNvPr name="Freeform 7" id="7"/>
            <p:cNvSpPr/>
            <p:nvPr/>
          </p:nvSpPr>
          <p:spPr>
            <a:xfrm flipH="false" flipV="false" rot="0">
              <a:off x="10160533" y="0"/>
              <a:ext cx="9010391" cy="5258386"/>
            </a:xfrm>
            <a:custGeom>
              <a:avLst/>
              <a:gdLst/>
              <a:ahLst/>
              <a:cxnLst/>
              <a:rect r="r" b="b" t="t" l="l"/>
              <a:pathLst>
                <a:path h="5258386" w="9010391">
                  <a:moveTo>
                    <a:pt x="0" y="0"/>
                  </a:moveTo>
                  <a:lnTo>
                    <a:pt x="9010391" y="0"/>
                  </a:lnTo>
                  <a:lnTo>
                    <a:pt x="9010391" y="5258386"/>
                  </a:lnTo>
                  <a:lnTo>
                    <a:pt x="0" y="5258386"/>
                  </a:lnTo>
                  <a:lnTo>
                    <a:pt x="0" y="0"/>
                  </a:lnTo>
                  <a:close/>
                </a:path>
              </a:pathLst>
            </a:custGeom>
            <a:blipFill>
              <a:blip r:embed="rId8"/>
              <a:stretch>
                <a:fillRect l="0" t="0" r="0" b="0"/>
              </a:stretch>
            </a:blipFill>
          </p:spPr>
        </p:sp>
      </p:grpSp>
      <p:sp>
        <p:nvSpPr>
          <p:cNvPr name="TextBox 8" id="8"/>
          <p:cNvSpPr txBox="true"/>
          <p:nvPr/>
        </p:nvSpPr>
        <p:spPr>
          <a:xfrm rot="0">
            <a:off x="467786" y="9633020"/>
            <a:ext cx="155377" cy="391796"/>
          </a:xfrm>
          <a:prstGeom prst="rect">
            <a:avLst/>
          </a:prstGeom>
        </p:spPr>
        <p:txBody>
          <a:bodyPr anchor="t" rtlCol="false" tIns="0" lIns="0" bIns="0" rIns="0">
            <a:spAutoFit/>
          </a:bodyPr>
          <a:lstStyle/>
          <a:p>
            <a:pPr algn="ctr">
              <a:lnSpc>
                <a:spcPts val="3079"/>
              </a:lnSpc>
            </a:pPr>
            <a:r>
              <a:rPr lang="en-US" sz="2199">
                <a:solidFill>
                  <a:srgbClr val="283035"/>
                </a:solidFill>
                <a:latin typeface="Arimo"/>
              </a:rPr>
              <a:t>2</a:t>
            </a:r>
          </a:p>
        </p:txBody>
      </p:sp>
      <p:sp>
        <p:nvSpPr>
          <p:cNvPr name="TextBox 9" id="9"/>
          <p:cNvSpPr txBox="true"/>
          <p:nvPr/>
        </p:nvSpPr>
        <p:spPr>
          <a:xfrm rot="0">
            <a:off x="2839812" y="2492286"/>
            <a:ext cx="12608376" cy="781050"/>
          </a:xfrm>
          <a:prstGeom prst="rect">
            <a:avLst/>
          </a:prstGeom>
        </p:spPr>
        <p:txBody>
          <a:bodyPr anchor="t" rtlCol="false" tIns="0" lIns="0" bIns="0" rIns="0">
            <a:spAutoFit/>
          </a:bodyPr>
          <a:lstStyle/>
          <a:p>
            <a:pPr algn="ctr">
              <a:lnSpc>
                <a:spcPts val="6299"/>
              </a:lnSpc>
            </a:pPr>
            <a:r>
              <a:rPr lang="en-US" sz="4500">
                <a:solidFill>
                  <a:srgbClr val="674890"/>
                </a:solidFill>
                <a:latin typeface="Droid Serif Bold"/>
              </a:rPr>
              <a:t>Amount before and after transformation</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2783229">
            <a:off x="13888879" y="2101283"/>
            <a:ext cx="14943376" cy="12144889"/>
          </a:xfrm>
          <a:custGeom>
            <a:avLst/>
            <a:gdLst/>
            <a:ahLst/>
            <a:cxnLst/>
            <a:rect r="r" b="b" t="t" l="l"/>
            <a:pathLst>
              <a:path h="12144889" w="14943376">
                <a:moveTo>
                  <a:pt x="0" y="0"/>
                </a:moveTo>
                <a:lnTo>
                  <a:pt x="14943376" y="0"/>
                </a:lnTo>
                <a:lnTo>
                  <a:pt x="14943376" y="12144889"/>
                </a:lnTo>
                <a:lnTo>
                  <a:pt x="0" y="1214488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13217367" y="979685"/>
            <a:ext cx="4211813" cy="906029"/>
          </a:xfrm>
          <a:custGeom>
            <a:avLst/>
            <a:gdLst/>
            <a:ahLst/>
            <a:cxnLst/>
            <a:rect r="r" b="b" t="t" l="l"/>
            <a:pathLst>
              <a:path h="906029" w="4211813">
                <a:moveTo>
                  <a:pt x="0" y="0"/>
                </a:moveTo>
                <a:lnTo>
                  <a:pt x="4211812" y="0"/>
                </a:lnTo>
                <a:lnTo>
                  <a:pt x="4211812" y="906029"/>
                </a:lnTo>
                <a:lnTo>
                  <a:pt x="0" y="906029"/>
                </a:lnTo>
                <a:lnTo>
                  <a:pt x="0" y="0"/>
                </a:lnTo>
                <a:close/>
              </a:path>
            </a:pathLst>
          </a:custGeom>
          <a:blipFill>
            <a:blip r:embed="rId5"/>
            <a:stretch>
              <a:fillRect l="0" t="0" r="0" b="0"/>
            </a:stretch>
          </a:blipFill>
        </p:spPr>
      </p:sp>
      <p:sp>
        <p:nvSpPr>
          <p:cNvPr name="Freeform 4" id="4"/>
          <p:cNvSpPr/>
          <p:nvPr/>
        </p:nvSpPr>
        <p:spPr>
          <a:xfrm flipH="false" flipV="false" rot="0">
            <a:off x="798647" y="871149"/>
            <a:ext cx="7072203" cy="1143340"/>
          </a:xfrm>
          <a:custGeom>
            <a:avLst/>
            <a:gdLst/>
            <a:ahLst/>
            <a:cxnLst/>
            <a:rect r="r" b="b" t="t" l="l"/>
            <a:pathLst>
              <a:path h="1143340" w="7072203">
                <a:moveTo>
                  <a:pt x="0" y="0"/>
                </a:moveTo>
                <a:lnTo>
                  <a:pt x="7072203" y="0"/>
                </a:lnTo>
                <a:lnTo>
                  <a:pt x="7072203" y="1143340"/>
                </a:lnTo>
                <a:lnTo>
                  <a:pt x="0" y="1143340"/>
                </a:lnTo>
                <a:lnTo>
                  <a:pt x="0" y="0"/>
                </a:lnTo>
                <a:close/>
              </a:path>
            </a:pathLst>
          </a:custGeom>
          <a:blipFill>
            <a:blip r:embed="rId6"/>
            <a:stretch>
              <a:fillRect l="0" t="0" r="0" b="0"/>
            </a:stretch>
          </a:blipFill>
        </p:spPr>
      </p:sp>
      <p:sp>
        <p:nvSpPr>
          <p:cNvPr name="Freeform 5" id="5"/>
          <p:cNvSpPr/>
          <p:nvPr/>
        </p:nvSpPr>
        <p:spPr>
          <a:xfrm flipH="false" flipV="false" rot="0">
            <a:off x="5147725" y="2658040"/>
            <a:ext cx="8665199" cy="7515107"/>
          </a:xfrm>
          <a:custGeom>
            <a:avLst/>
            <a:gdLst/>
            <a:ahLst/>
            <a:cxnLst/>
            <a:rect r="r" b="b" t="t" l="l"/>
            <a:pathLst>
              <a:path h="7515107" w="8665199">
                <a:moveTo>
                  <a:pt x="0" y="0"/>
                </a:moveTo>
                <a:lnTo>
                  <a:pt x="8665199" y="0"/>
                </a:lnTo>
                <a:lnTo>
                  <a:pt x="8665199" y="7515107"/>
                </a:lnTo>
                <a:lnTo>
                  <a:pt x="0" y="7515107"/>
                </a:lnTo>
                <a:lnTo>
                  <a:pt x="0" y="0"/>
                </a:lnTo>
                <a:close/>
              </a:path>
            </a:pathLst>
          </a:custGeom>
          <a:blipFill>
            <a:blip r:embed="rId7"/>
            <a:stretch>
              <a:fillRect l="0" t="0" r="0" b="0"/>
            </a:stretch>
          </a:blipFill>
        </p:spPr>
      </p:sp>
      <p:sp>
        <p:nvSpPr>
          <p:cNvPr name="TextBox 6" id="6"/>
          <p:cNvSpPr txBox="true"/>
          <p:nvPr/>
        </p:nvSpPr>
        <p:spPr>
          <a:xfrm rot="0">
            <a:off x="467786" y="9633020"/>
            <a:ext cx="155377" cy="391796"/>
          </a:xfrm>
          <a:prstGeom prst="rect">
            <a:avLst/>
          </a:prstGeom>
        </p:spPr>
        <p:txBody>
          <a:bodyPr anchor="t" rtlCol="false" tIns="0" lIns="0" bIns="0" rIns="0">
            <a:spAutoFit/>
          </a:bodyPr>
          <a:lstStyle/>
          <a:p>
            <a:pPr algn="ctr">
              <a:lnSpc>
                <a:spcPts val="3079"/>
              </a:lnSpc>
            </a:pPr>
            <a:r>
              <a:rPr lang="en-US" sz="2199">
                <a:solidFill>
                  <a:srgbClr val="283035"/>
                </a:solidFill>
                <a:latin typeface="Arimo"/>
              </a:rPr>
              <a:t>2</a:t>
            </a:r>
          </a:p>
        </p:txBody>
      </p:sp>
      <p:sp>
        <p:nvSpPr>
          <p:cNvPr name="TextBox 7" id="7"/>
          <p:cNvSpPr txBox="true"/>
          <p:nvPr/>
        </p:nvSpPr>
        <p:spPr>
          <a:xfrm rot="0">
            <a:off x="6118076" y="1795414"/>
            <a:ext cx="6051848" cy="781050"/>
          </a:xfrm>
          <a:prstGeom prst="rect">
            <a:avLst/>
          </a:prstGeom>
        </p:spPr>
        <p:txBody>
          <a:bodyPr anchor="t" rtlCol="false" tIns="0" lIns="0" bIns="0" rIns="0">
            <a:spAutoFit/>
          </a:bodyPr>
          <a:lstStyle/>
          <a:p>
            <a:pPr algn="ctr">
              <a:lnSpc>
                <a:spcPts val="6299"/>
              </a:lnSpc>
            </a:pPr>
            <a:r>
              <a:rPr lang="en-US" sz="4500">
                <a:solidFill>
                  <a:srgbClr val="674890"/>
                </a:solidFill>
                <a:latin typeface="Droid Serif Bold"/>
              </a:rPr>
              <a:t>Features Correlation</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2783229">
            <a:off x="13888879" y="2101283"/>
            <a:ext cx="14943376" cy="12144889"/>
          </a:xfrm>
          <a:custGeom>
            <a:avLst/>
            <a:gdLst/>
            <a:ahLst/>
            <a:cxnLst/>
            <a:rect r="r" b="b" t="t" l="l"/>
            <a:pathLst>
              <a:path h="12144889" w="14943376">
                <a:moveTo>
                  <a:pt x="0" y="0"/>
                </a:moveTo>
                <a:lnTo>
                  <a:pt x="14943376" y="0"/>
                </a:lnTo>
                <a:lnTo>
                  <a:pt x="14943376" y="12144889"/>
                </a:lnTo>
                <a:lnTo>
                  <a:pt x="0" y="1214488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13217367" y="979685"/>
            <a:ext cx="4211813" cy="906029"/>
          </a:xfrm>
          <a:custGeom>
            <a:avLst/>
            <a:gdLst/>
            <a:ahLst/>
            <a:cxnLst/>
            <a:rect r="r" b="b" t="t" l="l"/>
            <a:pathLst>
              <a:path h="906029" w="4211813">
                <a:moveTo>
                  <a:pt x="0" y="0"/>
                </a:moveTo>
                <a:lnTo>
                  <a:pt x="4211812" y="0"/>
                </a:lnTo>
                <a:lnTo>
                  <a:pt x="4211812" y="906029"/>
                </a:lnTo>
                <a:lnTo>
                  <a:pt x="0" y="906029"/>
                </a:lnTo>
                <a:lnTo>
                  <a:pt x="0" y="0"/>
                </a:lnTo>
                <a:close/>
              </a:path>
            </a:pathLst>
          </a:custGeom>
          <a:blipFill>
            <a:blip r:embed="rId5"/>
            <a:stretch>
              <a:fillRect l="0" t="0" r="0" b="0"/>
            </a:stretch>
          </a:blipFill>
        </p:spPr>
      </p:sp>
      <p:sp>
        <p:nvSpPr>
          <p:cNvPr name="Freeform 4" id="4"/>
          <p:cNvSpPr/>
          <p:nvPr/>
        </p:nvSpPr>
        <p:spPr>
          <a:xfrm flipH="false" flipV="false" rot="0">
            <a:off x="798647" y="871149"/>
            <a:ext cx="7072203" cy="1143340"/>
          </a:xfrm>
          <a:custGeom>
            <a:avLst/>
            <a:gdLst/>
            <a:ahLst/>
            <a:cxnLst/>
            <a:rect r="r" b="b" t="t" l="l"/>
            <a:pathLst>
              <a:path h="1143340" w="7072203">
                <a:moveTo>
                  <a:pt x="0" y="0"/>
                </a:moveTo>
                <a:lnTo>
                  <a:pt x="7072203" y="0"/>
                </a:lnTo>
                <a:lnTo>
                  <a:pt x="7072203" y="1143340"/>
                </a:lnTo>
                <a:lnTo>
                  <a:pt x="0" y="1143340"/>
                </a:lnTo>
                <a:lnTo>
                  <a:pt x="0" y="0"/>
                </a:lnTo>
                <a:close/>
              </a:path>
            </a:pathLst>
          </a:custGeom>
          <a:blipFill>
            <a:blip r:embed="rId6"/>
            <a:stretch>
              <a:fillRect l="0" t="0" r="0" b="0"/>
            </a:stretch>
          </a:blipFill>
        </p:spPr>
      </p:sp>
      <p:grpSp>
        <p:nvGrpSpPr>
          <p:cNvPr name="Group 5" id="5"/>
          <p:cNvGrpSpPr/>
          <p:nvPr/>
        </p:nvGrpSpPr>
        <p:grpSpPr>
          <a:xfrm rot="0">
            <a:off x="2903502" y="3533291"/>
            <a:ext cx="11495574" cy="5725009"/>
            <a:chOff x="0" y="0"/>
            <a:chExt cx="15327432" cy="7633345"/>
          </a:xfrm>
        </p:grpSpPr>
        <p:sp>
          <p:nvSpPr>
            <p:cNvPr name="Freeform 6" id="6"/>
            <p:cNvSpPr/>
            <p:nvPr/>
          </p:nvSpPr>
          <p:spPr>
            <a:xfrm flipH="false" flipV="false" rot="0">
              <a:off x="0" y="0"/>
              <a:ext cx="6923267" cy="7633345"/>
            </a:xfrm>
            <a:custGeom>
              <a:avLst/>
              <a:gdLst/>
              <a:ahLst/>
              <a:cxnLst/>
              <a:rect r="r" b="b" t="t" l="l"/>
              <a:pathLst>
                <a:path h="7633345" w="6923267">
                  <a:moveTo>
                    <a:pt x="0" y="0"/>
                  </a:moveTo>
                  <a:lnTo>
                    <a:pt x="6923267" y="0"/>
                  </a:lnTo>
                  <a:lnTo>
                    <a:pt x="6923267" y="7633345"/>
                  </a:lnTo>
                  <a:lnTo>
                    <a:pt x="0" y="7633345"/>
                  </a:lnTo>
                  <a:lnTo>
                    <a:pt x="0" y="0"/>
                  </a:lnTo>
                  <a:close/>
                </a:path>
              </a:pathLst>
            </a:custGeom>
            <a:blipFill>
              <a:blip r:embed="rId7"/>
              <a:stretch>
                <a:fillRect l="0" t="0" r="0" b="0"/>
              </a:stretch>
            </a:blipFill>
          </p:spPr>
        </p:sp>
        <p:sp>
          <p:nvSpPr>
            <p:cNvPr name="Freeform 7" id="7"/>
            <p:cNvSpPr/>
            <p:nvPr/>
          </p:nvSpPr>
          <p:spPr>
            <a:xfrm flipH="false" flipV="false" rot="0">
              <a:off x="7219542" y="0"/>
              <a:ext cx="8107890" cy="7633345"/>
            </a:xfrm>
            <a:custGeom>
              <a:avLst/>
              <a:gdLst/>
              <a:ahLst/>
              <a:cxnLst/>
              <a:rect r="r" b="b" t="t" l="l"/>
              <a:pathLst>
                <a:path h="7633345" w="8107890">
                  <a:moveTo>
                    <a:pt x="0" y="0"/>
                  </a:moveTo>
                  <a:lnTo>
                    <a:pt x="8107890" y="0"/>
                  </a:lnTo>
                  <a:lnTo>
                    <a:pt x="8107890" y="7633345"/>
                  </a:lnTo>
                  <a:lnTo>
                    <a:pt x="0" y="7633345"/>
                  </a:lnTo>
                  <a:lnTo>
                    <a:pt x="0" y="0"/>
                  </a:lnTo>
                  <a:close/>
                </a:path>
              </a:pathLst>
            </a:custGeom>
            <a:blipFill>
              <a:blip r:embed="rId8"/>
              <a:stretch>
                <a:fillRect l="-1214" t="0" r="-1214" b="0"/>
              </a:stretch>
            </a:blipFill>
          </p:spPr>
        </p:sp>
      </p:grpSp>
      <p:sp>
        <p:nvSpPr>
          <p:cNvPr name="TextBox 8" id="8"/>
          <p:cNvSpPr txBox="true"/>
          <p:nvPr/>
        </p:nvSpPr>
        <p:spPr>
          <a:xfrm rot="0">
            <a:off x="467786" y="9633020"/>
            <a:ext cx="155377" cy="391796"/>
          </a:xfrm>
          <a:prstGeom prst="rect">
            <a:avLst/>
          </a:prstGeom>
        </p:spPr>
        <p:txBody>
          <a:bodyPr anchor="t" rtlCol="false" tIns="0" lIns="0" bIns="0" rIns="0">
            <a:spAutoFit/>
          </a:bodyPr>
          <a:lstStyle/>
          <a:p>
            <a:pPr algn="ctr">
              <a:lnSpc>
                <a:spcPts val="3079"/>
              </a:lnSpc>
            </a:pPr>
            <a:r>
              <a:rPr lang="en-US" sz="2199">
                <a:solidFill>
                  <a:srgbClr val="283035"/>
                </a:solidFill>
                <a:latin typeface="Arimo"/>
              </a:rPr>
              <a:t>2</a:t>
            </a:r>
          </a:p>
        </p:txBody>
      </p:sp>
      <p:sp>
        <p:nvSpPr>
          <p:cNvPr name="TextBox 9" id="9"/>
          <p:cNvSpPr txBox="true"/>
          <p:nvPr/>
        </p:nvSpPr>
        <p:spPr>
          <a:xfrm rot="0">
            <a:off x="6541368" y="2014489"/>
            <a:ext cx="5205264" cy="781050"/>
          </a:xfrm>
          <a:prstGeom prst="rect">
            <a:avLst/>
          </a:prstGeom>
        </p:spPr>
        <p:txBody>
          <a:bodyPr anchor="t" rtlCol="false" tIns="0" lIns="0" bIns="0" rIns="0">
            <a:spAutoFit/>
          </a:bodyPr>
          <a:lstStyle/>
          <a:p>
            <a:pPr algn="ctr">
              <a:lnSpc>
                <a:spcPts val="6299"/>
              </a:lnSpc>
            </a:pPr>
            <a:r>
              <a:rPr lang="en-US" sz="4500">
                <a:solidFill>
                  <a:srgbClr val="674890"/>
                </a:solidFill>
                <a:latin typeface="Droid Serif Bold"/>
              </a:rPr>
              <a:t>Are they outliers?</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2700000">
            <a:off x="12434448" y="3287462"/>
            <a:ext cx="13412715" cy="10900879"/>
          </a:xfrm>
          <a:custGeom>
            <a:avLst/>
            <a:gdLst/>
            <a:ahLst/>
            <a:cxnLst/>
            <a:rect r="r" b="b" t="t" l="l"/>
            <a:pathLst>
              <a:path h="10900879" w="13412715">
                <a:moveTo>
                  <a:pt x="0" y="0"/>
                </a:moveTo>
                <a:lnTo>
                  <a:pt x="13412715" y="0"/>
                </a:lnTo>
                <a:lnTo>
                  <a:pt x="13412715" y="10900879"/>
                </a:lnTo>
                <a:lnTo>
                  <a:pt x="0" y="1090087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13217367" y="979685"/>
            <a:ext cx="4211813" cy="906029"/>
          </a:xfrm>
          <a:custGeom>
            <a:avLst/>
            <a:gdLst/>
            <a:ahLst/>
            <a:cxnLst/>
            <a:rect r="r" b="b" t="t" l="l"/>
            <a:pathLst>
              <a:path h="906029" w="4211813">
                <a:moveTo>
                  <a:pt x="0" y="0"/>
                </a:moveTo>
                <a:lnTo>
                  <a:pt x="4211812" y="0"/>
                </a:lnTo>
                <a:lnTo>
                  <a:pt x="4211812" y="906029"/>
                </a:lnTo>
                <a:lnTo>
                  <a:pt x="0" y="906029"/>
                </a:lnTo>
                <a:lnTo>
                  <a:pt x="0" y="0"/>
                </a:lnTo>
                <a:close/>
              </a:path>
            </a:pathLst>
          </a:custGeom>
          <a:blipFill>
            <a:blip r:embed="rId5"/>
            <a:stretch>
              <a:fillRect l="0" t="0" r="0" b="0"/>
            </a:stretch>
          </a:blipFill>
        </p:spPr>
      </p:sp>
      <p:sp>
        <p:nvSpPr>
          <p:cNvPr name="Freeform 4" id="4"/>
          <p:cNvSpPr/>
          <p:nvPr/>
        </p:nvSpPr>
        <p:spPr>
          <a:xfrm flipH="false" flipV="false" rot="0">
            <a:off x="798647" y="871149"/>
            <a:ext cx="7072203" cy="1143340"/>
          </a:xfrm>
          <a:custGeom>
            <a:avLst/>
            <a:gdLst/>
            <a:ahLst/>
            <a:cxnLst/>
            <a:rect r="r" b="b" t="t" l="l"/>
            <a:pathLst>
              <a:path h="1143340" w="7072203">
                <a:moveTo>
                  <a:pt x="0" y="0"/>
                </a:moveTo>
                <a:lnTo>
                  <a:pt x="7072203" y="0"/>
                </a:lnTo>
                <a:lnTo>
                  <a:pt x="7072203" y="1143340"/>
                </a:lnTo>
                <a:lnTo>
                  <a:pt x="0" y="1143340"/>
                </a:lnTo>
                <a:lnTo>
                  <a:pt x="0" y="0"/>
                </a:lnTo>
                <a:close/>
              </a:path>
            </a:pathLst>
          </a:custGeom>
          <a:blipFill>
            <a:blip r:embed="rId6"/>
            <a:stretch>
              <a:fillRect l="0" t="0" r="0" b="0"/>
            </a:stretch>
          </a:blipFill>
        </p:spPr>
      </p:sp>
      <p:sp>
        <p:nvSpPr>
          <p:cNvPr name="Freeform 5" id="5"/>
          <p:cNvSpPr/>
          <p:nvPr/>
        </p:nvSpPr>
        <p:spPr>
          <a:xfrm flipH="false" flipV="false" rot="0">
            <a:off x="5622971" y="5143500"/>
            <a:ext cx="7312326" cy="5143500"/>
          </a:xfrm>
          <a:custGeom>
            <a:avLst/>
            <a:gdLst/>
            <a:ahLst/>
            <a:cxnLst/>
            <a:rect r="r" b="b" t="t" l="l"/>
            <a:pathLst>
              <a:path h="5143500" w="7312326">
                <a:moveTo>
                  <a:pt x="0" y="0"/>
                </a:moveTo>
                <a:lnTo>
                  <a:pt x="7312326" y="0"/>
                </a:lnTo>
                <a:lnTo>
                  <a:pt x="7312326" y="5143500"/>
                </a:lnTo>
                <a:lnTo>
                  <a:pt x="0" y="5143500"/>
                </a:lnTo>
                <a:lnTo>
                  <a:pt x="0" y="0"/>
                </a:lnTo>
                <a:close/>
              </a:path>
            </a:pathLst>
          </a:custGeom>
          <a:blipFill>
            <a:blip r:embed="rId7"/>
            <a:stretch>
              <a:fillRect l="0" t="0" r="0" b="0"/>
            </a:stretch>
          </a:blipFill>
        </p:spPr>
      </p:sp>
      <p:sp>
        <p:nvSpPr>
          <p:cNvPr name="TextBox 6" id="6"/>
          <p:cNvSpPr txBox="true"/>
          <p:nvPr/>
        </p:nvSpPr>
        <p:spPr>
          <a:xfrm rot="0">
            <a:off x="3465560" y="4194165"/>
            <a:ext cx="11356880" cy="949335"/>
          </a:xfrm>
          <a:prstGeom prst="rect">
            <a:avLst/>
          </a:prstGeom>
        </p:spPr>
        <p:txBody>
          <a:bodyPr anchor="t" rtlCol="false" tIns="0" lIns="0" bIns="0" rIns="0">
            <a:spAutoFit/>
          </a:bodyPr>
          <a:lstStyle/>
          <a:p>
            <a:pPr algn="ctr">
              <a:lnSpc>
                <a:spcPts val="7000"/>
              </a:lnSpc>
            </a:pPr>
            <a:r>
              <a:rPr lang="en-US" sz="7000">
                <a:solidFill>
                  <a:srgbClr val="674890"/>
                </a:solidFill>
                <a:latin typeface="Droid Serif Bold"/>
              </a:rPr>
              <a:t>Predictive Model</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2700000">
            <a:off x="12434448" y="3287462"/>
            <a:ext cx="13412715" cy="10900879"/>
          </a:xfrm>
          <a:custGeom>
            <a:avLst/>
            <a:gdLst/>
            <a:ahLst/>
            <a:cxnLst/>
            <a:rect r="r" b="b" t="t" l="l"/>
            <a:pathLst>
              <a:path h="10900879" w="13412715">
                <a:moveTo>
                  <a:pt x="0" y="0"/>
                </a:moveTo>
                <a:lnTo>
                  <a:pt x="13412715" y="0"/>
                </a:lnTo>
                <a:lnTo>
                  <a:pt x="13412715" y="10900879"/>
                </a:lnTo>
                <a:lnTo>
                  <a:pt x="0" y="1090087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13217367" y="979685"/>
            <a:ext cx="4211813" cy="906029"/>
          </a:xfrm>
          <a:custGeom>
            <a:avLst/>
            <a:gdLst/>
            <a:ahLst/>
            <a:cxnLst/>
            <a:rect r="r" b="b" t="t" l="l"/>
            <a:pathLst>
              <a:path h="906029" w="4211813">
                <a:moveTo>
                  <a:pt x="0" y="0"/>
                </a:moveTo>
                <a:lnTo>
                  <a:pt x="4211812" y="0"/>
                </a:lnTo>
                <a:lnTo>
                  <a:pt x="4211812" y="906029"/>
                </a:lnTo>
                <a:lnTo>
                  <a:pt x="0" y="906029"/>
                </a:lnTo>
                <a:lnTo>
                  <a:pt x="0" y="0"/>
                </a:lnTo>
                <a:close/>
              </a:path>
            </a:pathLst>
          </a:custGeom>
          <a:blipFill>
            <a:blip r:embed="rId5"/>
            <a:stretch>
              <a:fillRect l="0" t="0" r="0" b="0"/>
            </a:stretch>
          </a:blipFill>
        </p:spPr>
      </p:sp>
      <p:sp>
        <p:nvSpPr>
          <p:cNvPr name="Freeform 4" id="4"/>
          <p:cNvSpPr/>
          <p:nvPr/>
        </p:nvSpPr>
        <p:spPr>
          <a:xfrm flipH="false" flipV="false" rot="0">
            <a:off x="798647" y="871149"/>
            <a:ext cx="7072203" cy="1143340"/>
          </a:xfrm>
          <a:custGeom>
            <a:avLst/>
            <a:gdLst/>
            <a:ahLst/>
            <a:cxnLst/>
            <a:rect r="r" b="b" t="t" l="l"/>
            <a:pathLst>
              <a:path h="1143340" w="7072203">
                <a:moveTo>
                  <a:pt x="0" y="0"/>
                </a:moveTo>
                <a:lnTo>
                  <a:pt x="7072203" y="0"/>
                </a:lnTo>
                <a:lnTo>
                  <a:pt x="7072203" y="1143340"/>
                </a:lnTo>
                <a:lnTo>
                  <a:pt x="0" y="1143340"/>
                </a:lnTo>
                <a:lnTo>
                  <a:pt x="0" y="0"/>
                </a:lnTo>
                <a:close/>
              </a:path>
            </a:pathLst>
          </a:custGeom>
          <a:blipFill>
            <a:blip r:embed="rId6"/>
            <a:stretch>
              <a:fillRect l="0" t="0" r="0" b="0"/>
            </a:stretch>
          </a:blipFill>
        </p:spPr>
      </p:sp>
      <p:sp>
        <p:nvSpPr>
          <p:cNvPr name="Freeform 5" id="5"/>
          <p:cNvSpPr/>
          <p:nvPr/>
        </p:nvSpPr>
        <p:spPr>
          <a:xfrm flipH="false" flipV="false" rot="0">
            <a:off x="3924564" y="4223625"/>
            <a:ext cx="10438872" cy="1597532"/>
          </a:xfrm>
          <a:custGeom>
            <a:avLst/>
            <a:gdLst/>
            <a:ahLst/>
            <a:cxnLst/>
            <a:rect r="r" b="b" t="t" l="l"/>
            <a:pathLst>
              <a:path h="1597532" w="10438872">
                <a:moveTo>
                  <a:pt x="0" y="0"/>
                </a:moveTo>
                <a:lnTo>
                  <a:pt x="10438872" y="0"/>
                </a:lnTo>
                <a:lnTo>
                  <a:pt x="10438872" y="1597533"/>
                </a:lnTo>
                <a:lnTo>
                  <a:pt x="0" y="1597533"/>
                </a:lnTo>
                <a:lnTo>
                  <a:pt x="0" y="0"/>
                </a:lnTo>
                <a:close/>
              </a:path>
            </a:pathLst>
          </a:custGeom>
          <a:blipFill>
            <a:blip r:embed="rId7"/>
            <a:stretch>
              <a:fillRect l="0" t="0" r="0" b="-2615"/>
            </a:stretch>
          </a:blipFill>
        </p:spPr>
      </p:sp>
      <p:sp>
        <p:nvSpPr>
          <p:cNvPr name="Freeform 6" id="6"/>
          <p:cNvSpPr/>
          <p:nvPr/>
        </p:nvSpPr>
        <p:spPr>
          <a:xfrm flipH="false" flipV="false" rot="0">
            <a:off x="6279808" y="6211247"/>
            <a:ext cx="5728383" cy="3421118"/>
          </a:xfrm>
          <a:custGeom>
            <a:avLst/>
            <a:gdLst/>
            <a:ahLst/>
            <a:cxnLst/>
            <a:rect r="r" b="b" t="t" l="l"/>
            <a:pathLst>
              <a:path h="3421118" w="5728383">
                <a:moveTo>
                  <a:pt x="0" y="0"/>
                </a:moveTo>
                <a:lnTo>
                  <a:pt x="5728384" y="0"/>
                </a:lnTo>
                <a:lnTo>
                  <a:pt x="5728384" y="3421118"/>
                </a:lnTo>
                <a:lnTo>
                  <a:pt x="0" y="3421118"/>
                </a:lnTo>
                <a:lnTo>
                  <a:pt x="0" y="0"/>
                </a:lnTo>
                <a:close/>
              </a:path>
            </a:pathLst>
          </a:custGeom>
          <a:blipFill>
            <a:blip r:embed="rId8"/>
            <a:stretch>
              <a:fillRect l="0" t="0" r="0" b="0"/>
            </a:stretch>
          </a:blipFill>
        </p:spPr>
      </p:sp>
      <p:sp>
        <p:nvSpPr>
          <p:cNvPr name="TextBox 7" id="7"/>
          <p:cNvSpPr txBox="true"/>
          <p:nvPr/>
        </p:nvSpPr>
        <p:spPr>
          <a:xfrm rot="0">
            <a:off x="3465560" y="3024954"/>
            <a:ext cx="11356880" cy="949335"/>
          </a:xfrm>
          <a:prstGeom prst="rect">
            <a:avLst/>
          </a:prstGeom>
        </p:spPr>
        <p:txBody>
          <a:bodyPr anchor="t" rtlCol="false" tIns="0" lIns="0" bIns="0" rIns="0">
            <a:spAutoFit/>
          </a:bodyPr>
          <a:lstStyle/>
          <a:p>
            <a:pPr algn="ctr">
              <a:lnSpc>
                <a:spcPts val="7000"/>
              </a:lnSpc>
            </a:pPr>
            <a:r>
              <a:rPr lang="en-US" sz="7000">
                <a:solidFill>
                  <a:srgbClr val="674890"/>
                </a:solidFill>
                <a:latin typeface="Droid Serif Bold"/>
              </a:rPr>
              <a:t>Over/Under Sampling</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2700000">
            <a:off x="12434448" y="3287462"/>
            <a:ext cx="13412715" cy="10900879"/>
          </a:xfrm>
          <a:custGeom>
            <a:avLst/>
            <a:gdLst/>
            <a:ahLst/>
            <a:cxnLst/>
            <a:rect r="r" b="b" t="t" l="l"/>
            <a:pathLst>
              <a:path h="10900879" w="13412715">
                <a:moveTo>
                  <a:pt x="0" y="0"/>
                </a:moveTo>
                <a:lnTo>
                  <a:pt x="13412715" y="0"/>
                </a:lnTo>
                <a:lnTo>
                  <a:pt x="13412715" y="10900879"/>
                </a:lnTo>
                <a:lnTo>
                  <a:pt x="0" y="1090087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13217367" y="979685"/>
            <a:ext cx="4211813" cy="906029"/>
          </a:xfrm>
          <a:custGeom>
            <a:avLst/>
            <a:gdLst/>
            <a:ahLst/>
            <a:cxnLst/>
            <a:rect r="r" b="b" t="t" l="l"/>
            <a:pathLst>
              <a:path h="906029" w="4211813">
                <a:moveTo>
                  <a:pt x="0" y="0"/>
                </a:moveTo>
                <a:lnTo>
                  <a:pt x="4211812" y="0"/>
                </a:lnTo>
                <a:lnTo>
                  <a:pt x="4211812" y="906029"/>
                </a:lnTo>
                <a:lnTo>
                  <a:pt x="0" y="906029"/>
                </a:lnTo>
                <a:lnTo>
                  <a:pt x="0" y="0"/>
                </a:lnTo>
                <a:close/>
              </a:path>
            </a:pathLst>
          </a:custGeom>
          <a:blipFill>
            <a:blip r:embed="rId5"/>
            <a:stretch>
              <a:fillRect l="0" t="0" r="0" b="0"/>
            </a:stretch>
          </a:blipFill>
        </p:spPr>
      </p:sp>
      <p:sp>
        <p:nvSpPr>
          <p:cNvPr name="Freeform 4" id="4"/>
          <p:cNvSpPr/>
          <p:nvPr/>
        </p:nvSpPr>
        <p:spPr>
          <a:xfrm flipH="false" flipV="false" rot="0">
            <a:off x="798647" y="871149"/>
            <a:ext cx="7072203" cy="1143340"/>
          </a:xfrm>
          <a:custGeom>
            <a:avLst/>
            <a:gdLst/>
            <a:ahLst/>
            <a:cxnLst/>
            <a:rect r="r" b="b" t="t" l="l"/>
            <a:pathLst>
              <a:path h="1143340" w="7072203">
                <a:moveTo>
                  <a:pt x="0" y="0"/>
                </a:moveTo>
                <a:lnTo>
                  <a:pt x="7072203" y="0"/>
                </a:lnTo>
                <a:lnTo>
                  <a:pt x="7072203" y="1143340"/>
                </a:lnTo>
                <a:lnTo>
                  <a:pt x="0" y="1143340"/>
                </a:lnTo>
                <a:lnTo>
                  <a:pt x="0" y="0"/>
                </a:lnTo>
                <a:close/>
              </a:path>
            </a:pathLst>
          </a:custGeom>
          <a:blipFill>
            <a:blip r:embed="rId6"/>
            <a:stretch>
              <a:fillRect l="0" t="0" r="0" b="0"/>
            </a:stretch>
          </a:blipFill>
        </p:spPr>
      </p:sp>
      <p:sp>
        <p:nvSpPr>
          <p:cNvPr name="TextBox 5" id="5"/>
          <p:cNvSpPr txBox="true"/>
          <p:nvPr/>
        </p:nvSpPr>
        <p:spPr>
          <a:xfrm rot="0">
            <a:off x="4493449" y="4280973"/>
            <a:ext cx="9301102" cy="3781103"/>
          </a:xfrm>
          <a:prstGeom prst="rect">
            <a:avLst/>
          </a:prstGeom>
        </p:spPr>
        <p:txBody>
          <a:bodyPr anchor="t" rtlCol="false" tIns="0" lIns="0" bIns="0" rIns="0">
            <a:spAutoFit/>
          </a:bodyPr>
          <a:lstStyle/>
          <a:p>
            <a:pPr algn="l">
              <a:lnSpc>
                <a:spcPts val="5006"/>
              </a:lnSpc>
              <a:spcBef>
                <a:spcPct val="0"/>
              </a:spcBef>
            </a:pPr>
            <a:r>
              <a:rPr lang="en-US" sz="3575" strike="noStrike" u="none">
                <a:solidFill>
                  <a:srgbClr val="000000"/>
                </a:solidFill>
                <a:latin typeface="Canva Sans Bold"/>
              </a:rPr>
              <a:t>Classification algorithms we applied:</a:t>
            </a:r>
          </a:p>
          <a:p>
            <a:pPr algn="l" marL="772013" indent="-386006" lvl="1">
              <a:lnSpc>
                <a:spcPts val="5006"/>
              </a:lnSpc>
              <a:spcBef>
                <a:spcPct val="0"/>
              </a:spcBef>
              <a:buFont typeface="Arial"/>
              <a:buChar char="•"/>
            </a:pPr>
            <a:r>
              <a:rPr lang="en-US" sz="3575" strike="noStrike" u="none">
                <a:solidFill>
                  <a:srgbClr val="000000"/>
                </a:solidFill>
                <a:latin typeface="Canva Sans"/>
              </a:rPr>
              <a:t>Logistic Regression</a:t>
            </a:r>
          </a:p>
          <a:p>
            <a:pPr algn="l" marL="772013" indent="-386006" lvl="1">
              <a:lnSpc>
                <a:spcPts val="5006"/>
              </a:lnSpc>
              <a:spcBef>
                <a:spcPct val="0"/>
              </a:spcBef>
              <a:buFont typeface="Arial"/>
              <a:buChar char="•"/>
            </a:pPr>
            <a:r>
              <a:rPr lang="en-US" sz="3575" strike="noStrike" u="none">
                <a:solidFill>
                  <a:srgbClr val="000000"/>
                </a:solidFill>
                <a:latin typeface="Canva Sans"/>
              </a:rPr>
              <a:t>Random Forest Classifier</a:t>
            </a:r>
          </a:p>
          <a:p>
            <a:pPr algn="l" marL="772013" indent="-386006" lvl="1">
              <a:lnSpc>
                <a:spcPts val="5006"/>
              </a:lnSpc>
              <a:spcBef>
                <a:spcPct val="0"/>
              </a:spcBef>
              <a:buFont typeface="Arial"/>
              <a:buChar char="•"/>
            </a:pPr>
            <a:r>
              <a:rPr lang="en-US" sz="3575" strike="noStrike" u="none">
                <a:solidFill>
                  <a:srgbClr val="000000"/>
                </a:solidFill>
                <a:latin typeface="Canva Sans"/>
              </a:rPr>
              <a:t>XGBoost Classifier</a:t>
            </a:r>
          </a:p>
          <a:p>
            <a:pPr algn="l" marL="772013" indent="-386006" lvl="1">
              <a:lnSpc>
                <a:spcPts val="5006"/>
              </a:lnSpc>
              <a:spcBef>
                <a:spcPct val="0"/>
              </a:spcBef>
              <a:buFont typeface="Arial"/>
              <a:buChar char="•"/>
            </a:pPr>
            <a:r>
              <a:rPr lang="en-US" sz="3575" strike="noStrike" u="none">
                <a:solidFill>
                  <a:srgbClr val="000000"/>
                </a:solidFill>
                <a:latin typeface="Canva Sans"/>
              </a:rPr>
              <a:t>Neural Network</a:t>
            </a:r>
          </a:p>
          <a:p>
            <a:pPr algn="l">
              <a:lnSpc>
                <a:spcPts val="5006"/>
              </a:lnSpc>
              <a:spcBef>
                <a:spcPct val="0"/>
              </a:spcBef>
            </a:pPr>
          </a:p>
        </p:txBody>
      </p:sp>
      <p:sp>
        <p:nvSpPr>
          <p:cNvPr name="TextBox 6" id="6"/>
          <p:cNvSpPr txBox="true"/>
          <p:nvPr/>
        </p:nvSpPr>
        <p:spPr>
          <a:xfrm rot="0">
            <a:off x="5394772" y="2680798"/>
            <a:ext cx="7498457" cy="781025"/>
          </a:xfrm>
          <a:prstGeom prst="rect">
            <a:avLst/>
          </a:prstGeom>
        </p:spPr>
        <p:txBody>
          <a:bodyPr anchor="t" rtlCol="false" tIns="0" lIns="0" bIns="0" rIns="0">
            <a:spAutoFit/>
          </a:bodyPr>
          <a:lstStyle/>
          <a:p>
            <a:pPr algn="ctr">
              <a:lnSpc>
                <a:spcPts val="6299"/>
              </a:lnSpc>
            </a:pPr>
            <a:r>
              <a:rPr lang="en-US" sz="4500">
                <a:solidFill>
                  <a:srgbClr val="674890"/>
                </a:solidFill>
                <a:latin typeface="Droid Serif Bold"/>
              </a:rPr>
              <a:t>Predictive Model Building</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2700000">
            <a:off x="13475025" y="3597705"/>
            <a:ext cx="12500645" cy="10159615"/>
          </a:xfrm>
          <a:custGeom>
            <a:avLst/>
            <a:gdLst/>
            <a:ahLst/>
            <a:cxnLst/>
            <a:rect r="r" b="b" t="t" l="l"/>
            <a:pathLst>
              <a:path h="10159615" w="12500645">
                <a:moveTo>
                  <a:pt x="0" y="0"/>
                </a:moveTo>
                <a:lnTo>
                  <a:pt x="12500645" y="0"/>
                </a:lnTo>
                <a:lnTo>
                  <a:pt x="12500645" y="10159615"/>
                </a:lnTo>
                <a:lnTo>
                  <a:pt x="0" y="1015961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13217367" y="979685"/>
            <a:ext cx="4211813" cy="906029"/>
          </a:xfrm>
          <a:custGeom>
            <a:avLst/>
            <a:gdLst/>
            <a:ahLst/>
            <a:cxnLst/>
            <a:rect r="r" b="b" t="t" l="l"/>
            <a:pathLst>
              <a:path h="906029" w="4211813">
                <a:moveTo>
                  <a:pt x="0" y="0"/>
                </a:moveTo>
                <a:lnTo>
                  <a:pt x="4211812" y="0"/>
                </a:lnTo>
                <a:lnTo>
                  <a:pt x="4211812" y="906029"/>
                </a:lnTo>
                <a:lnTo>
                  <a:pt x="0" y="906029"/>
                </a:lnTo>
                <a:lnTo>
                  <a:pt x="0" y="0"/>
                </a:lnTo>
                <a:close/>
              </a:path>
            </a:pathLst>
          </a:custGeom>
          <a:blipFill>
            <a:blip r:embed="rId5"/>
            <a:stretch>
              <a:fillRect l="0" t="0" r="0" b="0"/>
            </a:stretch>
          </a:blipFill>
        </p:spPr>
      </p:sp>
      <p:sp>
        <p:nvSpPr>
          <p:cNvPr name="Freeform 4" id="4"/>
          <p:cNvSpPr/>
          <p:nvPr/>
        </p:nvSpPr>
        <p:spPr>
          <a:xfrm flipH="false" flipV="false" rot="0">
            <a:off x="798647" y="871149"/>
            <a:ext cx="7072203" cy="1143340"/>
          </a:xfrm>
          <a:custGeom>
            <a:avLst/>
            <a:gdLst/>
            <a:ahLst/>
            <a:cxnLst/>
            <a:rect r="r" b="b" t="t" l="l"/>
            <a:pathLst>
              <a:path h="1143340" w="7072203">
                <a:moveTo>
                  <a:pt x="0" y="0"/>
                </a:moveTo>
                <a:lnTo>
                  <a:pt x="7072203" y="0"/>
                </a:lnTo>
                <a:lnTo>
                  <a:pt x="7072203" y="1143340"/>
                </a:lnTo>
                <a:lnTo>
                  <a:pt x="0" y="1143340"/>
                </a:lnTo>
                <a:lnTo>
                  <a:pt x="0" y="0"/>
                </a:lnTo>
                <a:close/>
              </a:path>
            </a:pathLst>
          </a:custGeom>
          <a:blipFill>
            <a:blip r:embed="rId6"/>
            <a:stretch>
              <a:fillRect l="0" t="0" r="0" b="0"/>
            </a:stretch>
          </a:blipFill>
        </p:spPr>
      </p:sp>
      <p:sp>
        <p:nvSpPr>
          <p:cNvPr name="Freeform 5" id="5"/>
          <p:cNvSpPr/>
          <p:nvPr/>
        </p:nvSpPr>
        <p:spPr>
          <a:xfrm flipH="false" flipV="false" rot="0">
            <a:off x="4141460" y="2833614"/>
            <a:ext cx="10005080" cy="7215880"/>
          </a:xfrm>
          <a:custGeom>
            <a:avLst/>
            <a:gdLst/>
            <a:ahLst/>
            <a:cxnLst/>
            <a:rect r="r" b="b" t="t" l="l"/>
            <a:pathLst>
              <a:path h="7215880" w="10005080">
                <a:moveTo>
                  <a:pt x="0" y="0"/>
                </a:moveTo>
                <a:lnTo>
                  <a:pt x="10005080" y="0"/>
                </a:lnTo>
                <a:lnTo>
                  <a:pt x="10005080" y="7215880"/>
                </a:lnTo>
                <a:lnTo>
                  <a:pt x="0" y="7215880"/>
                </a:lnTo>
                <a:lnTo>
                  <a:pt x="0" y="0"/>
                </a:lnTo>
                <a:close/>
              </a:path>
            </a:pathLst>
          </a:custGeom>
          <a:blipFill>
            <a:blip r:embed="rId7"/>
            <a:stretch>
              <a:fillRect l="0" t="0" r="0" b="0"/>
            </a:stretch>
          </a:blipFill>
        </p:spPr>
      </p:sp>
      <p:sp>
        <p:nvSpPr>
          <p:cNvPr name="TextBox 6" id="6"/>
          <p:cNvSpPr txBox="true"/>
          <p:nvPr/>
        </p:nvSpPr>
        <p:spPr>
          <a:xfrm rot="0">
            <a:off x="3389933" y="1919239"/>
            <a:ext cx="11508135" cy="781025"/>
          </a:xfrm>
          <a:prstGeom prst="rect">
            <a:avLst/>
          </a:prstGeom>
        </p:spPr>
        <p:txBody>
          <a:bodyPr anchor="t" rtlCol="false" tIns="0" lIns="0" bIns="0" rIns="0">
            <a:spAutoFit/>
          </a:bodyPr>
          <a:lstStyle/>
          <a:p>
            <a:pPr algn="ctr">
              <a:lnSpc>
                <a:spcPts val="6299"/>
              </a:lnSpc>
            </a:pPr>
            <a:r>
              <a:rPr lang="en-US" sz="4500">
                <a:solidFill>
                  <a:srgbClr val="674890"/>
                </a:solidFill>
                <a:latin typeface="Droid Serif Bold"/>
              </a:rPr>
              <a:t>Features Importance for the Best Model</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478950">
            <a:off x="8709834" y="3465623"/>
            <a:ext cx="16222431" cy="13184412"/>
          </a:xfrm>
          <a:custGeom>
            <a:avLst/>
            <a:gdLst/>
            <a:ahLst/>
            <a:cxnLst/>
            <a:rect r="r" b="b" t="t" l="l"/>
            <a:pathLst>
              <a:path h="13184412" w="16222431">
                <a:moveTo>
                  <a:pt x="0" y="0"/>
                </a:moveTo>
                <a:lnTo>
                  <a:pt x="16222432" y="0"/>
                </a:lnTo>
                <a:lnTo>
                  <a:pt x="16222432" y="13184413"/>
                </a:lnTo>
                <a:lnTo>
                  <a:pt x="0" y="1318441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13217367" y="979685"/>
            <a:ext cx="4211813" cy="906029"/>
          </a:xfrm>
          <a:custGeom>
            <a:avLst/>
            <a:gdLst/>
            <a:ahLst/>
            <a:cxnLst/>
            <a:rect r="r" b="b" t="t" l="l"/>
            <a:pathLst>
              <a:path h="906029" w="4211813">
                <a:moveTo>
                  <a:pt x="0" y="0"/>
                </a:moveTo>
                <a:lnTo>
                  <a:pt x="4211812" y="0"/>
                </a:lnTo>
                <a:lnTo>
                  <a:pt x="4211812" y="906029"/>
                </a:lnTo>
                <a:lnTo>
                  <a:pt x="0" y="906029"/>
                </a:lnTo>
                <a:lnTo>
                  <a:pt x="0" y="0"/>
                </a:lnTo>
                <a:close/>
              </a:path>
            </a:pathLst>
          </a:custGeom>
          <a:blipFill>
            <a:blip r:embed="rId5"/>
            <a:stretch>
              <a:fillRect l="0" t="0" r="0" b="0"/>
            </a:stretch>
          </a:blipFill>
        </p:spPr>
      </p:sp>
      <p:sp>
        <p:nvSpPr>
          <p:cNvPr name="Freeform 4" id="4"/>
          <p:cNvSpPr/>
          <p:nvPr/>
        </p:nvSpPr>
        <p:spPr>
          <a:xfrm flipH="false" flipV="false" rot="0">
            <a:off x="798647" y="871149"/>
            <a:ext cx="7072203" cy="1143340"/>
          </a:xfrm>
          <a:custGeom>
            <a:avLst/>
            <a:gdLst/>
            <a:ahLst/>
            <a:cxnLst/>
            <a:rect r="r" b="b" t="t" l="l"/>
            <a:pathLst>
              <a:path h="1143340" w="7072203">
                <a:moveTo>
                  <a:pt x="0" y="0"/>
                </a:moveTo>
                <a:lnTo>
                  <a:pt x="7072203" y="0"/>
                </a:lnTo>
                <a:lnTo>
                  <a:pt x="7072203" y="1143340"/>
                </a:lnTo>
                <a:lnTo>
                  <a:pt x="0" y="1143340"/>
                </a:lnTo>
                <a:lnTo>
                  <a:pt x="0" y="0"/>
                </a:lnTo>
                <a:close/>
              </a:path>
            </a:pathLst>
          </a:custGeom>
          <a:blipFill>
            <a:blip r:embed="rId6"/>
            <a:stretch>
              <a:fillRect l="0" t="0" r="0" b="0"/>
            </a:stretch>
          </a:blipFill>
        </p:spPr>
      </p:sp>
      <p:sp>
        <p:nvSpPr>
          <p:cNvPr name="Freeform 5" id="5"/>
          <p:cNvSpPr/>
          <p:nvPr/>
        </p:nvSpPr>
        <p:spPr>
          <a:xfrm flipH="false" flipV="false" rot="0">
            <a:off x="345278" y="5331093"/>
            <a:ext cx="4955907" cy="4955907"/>
          </a:xfrm>
          <a:custGeom>
            <a:avLst/>
            <a:gdLst/>
            <a:ahLst/>
            <a:cxnLst/>
            <a:rect r="r" b="b" t="t" l="l"/>
            <a:pathLst>
              <a:path h="4955907" w="4955907">
                <a:moveTo>
                  <a:pt x="0" y="0"/>
                </a:moveTo>
                <a:lnTo>
                  <a:pt x="4955907" y="0"/>
                </a:lnTo>
                <a:lnTo>
                  <a:pt x="4955907" y="4955907"/>
                </a:lnTo>
                <a:lnTo>
                  <a:pt x="0" y="4955907"/>
                </a:lnTo>
                <a:lnTo>
                  <a:pt x="0" y="0"/>
                </a:lnTo>
                <a:close/>
              </a:path>
            </a:pathLst>
          </a:custGeom>
          <a:blipFill>
            <a:blip r:embed="rId7"/>
            <a:stretch>
              <a:fillRect l="0" t="0" r="0" b="0"/>
            </a:stretch>
          </a:blipFill>
        </p:spPr>
      </p:sp>
      <p:sp>
        <p:nvSpPr>
          <p:cNvPr name="TextBox 6" id="6"/>
          <p:cNvSpPr txBox="true"/>
          <p:nvPr/>
        </p:nvSpPr>
        <p:spPr>
          <a:xfrm rot="0">
            <a:off x="3465560" y="4391342"/>
            <a:ext cx="11356880" cy="939750"/>
          </a:xfrm>
          <a:prstGeom prst="rect">
            <a:avLst/>
          </a:prstGeom>
        </p:spPr>
        <p:txBody>
          <a:bodyPr anchor="t" rtlCol="false" tIns="0" lIns="0" bIns="0" rIns="0">
            <a:spAutoFit/>
          </a:bodyPr>
          <a:lstStyle/>
          <a:p>
            <a:pPr algn="ctr">
              <a:lnSpc>
                <a:spcPts val="6999"/>
              </a:lnSpc>
            </a:pPr>
            <a:r>
              <a:rPr lang="en-US" sz="6999">
                <a:solidFill>
                  <a:srgbClr val="674890"/>
                </a:solidFill>
                <a:latin typeface="Droid Serif Bold"/>
              </a:rPr>
              <a:t>Model Deployment</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418269">
            <a:off x="14855636" y="4592337"/>
            <a:ext cx="14910700" cy="12118332"/>
          </a:xfrm>
          <a:custGeom>
            <a:avLst/>
            <a:gdLst/>
            <a:ahLst/>
            <a:cxnLst/>
            <a:rect r="r" b="b" t="t" l="l"/>
            <a:pathLst>
              <a:path h="12118332" w="14910700">
                <a:moveTo>
                  <a:pt x="0" y="0"/>
                </a:moveTo>
                <a:lnTo>
                  <a:pt x="14910700" y="0"/>
                </a:lnTo>
                <a:lnTo>
                  <a:pt x="14910700" y="12118332"/>
                </a:lnTo>
                <a:lnTo>
                  <a:pt x="0" y="121183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3217367" y="979685"/>
            <a:ext cx="4211813" cy="906029"/>
          </a:xfrm>
          <a:custGeom>
            <a:avLst/>
            <a:gdLst/>
            <a:ahLst/>
            <a:cxnLst/>
            <a:rect r="r" b="b" t="t" l="l"/>
            <a:pathLst>
              <a:path h="906029" w="4211813">
                <a:moveTo>
                  <a:pt x="0" y="0"/>
                </a:moveTo>
                <a:lnTo>
                  <a:pt x="4211812" y="0"/>
                </a:lnTo>
                <a:lnTo>
                  <a:pt x="4211812" y="906029"/>
                </a:lnTo>
                <a:lnTo>
                  <a:pt x="0" y="906029"/>
                </a:lnTo>
                <a:lnTo>
                  <a:pt x="0" y="0"/>
                </a:lnTo>
                <a:close/>
              </a:path>
            </a:pathLst>
          </a:custGeom>
          <a:blipFill>
            <a:blip r:embed="rId4"/>
            <a:stretch>
              <a:fillRect l="0" t="0" r="0" b="0"/>
            </a:stretch>
          </a:blipFill>
        </p:spPr>
      </p:sp>
      <p:sp>
        <p:nvSpPr>
          <p:cNvPr name="Freeform 4" id="4"/>
          <p:cNvSpPr/>
          <p:nvPr/>
        </p:nvSpPr>
        <p:spPr>
          <a:xfrm flipH="false" flipV="false" rot="0">
            <a:off x="798647" y="871149"/>
            <a:ext cx="7072203" cy="1143340"/>
          </a:xfrm>
          <a:custGeom>
            <a:avLst/>
            <a:gdLst/>
            <a:ahLst/>
            <a:cxnLst/>
            <a:rect r="r" b="b" t="t" l="l"/>
            <a:pathLst>
              <a:path h="1143340" w="7072203">
                <a:moveTo>
                  <a:pt x="0" y="0"/>
                </a:moveTo>
                <a:lnTo>
                  <a:pt x="7072203" y="0"/>
                </a:lnTo>
                <a:lnTo>
                  <a:pt x="7072203" y="1143340"/>
                </a:lnTo>
                <a:lnTo>
                  <a:pt x="0" y="1143340"/>
                </a:lnTo>
                <a:lnTo>
                  <a:pt x="0" y="0"/>
                </a:lnTo>
                <a:close/>
              </a:path>
            </a:pathLst>
          </a:custGeom>
          <a:blipFill>
            <a:blip r:embed="rId5"/>
            <a:stretch>
              <a:fillRect l="0" t="0" r="0" b="0"/>
            </a:stretch>
          </a:blipFill>
        </p:spPr>
      </p:sp>
      <p:sp>
        <p:nvSpPr>
          <p:cNvPr name="Freeform 5" id="5"/>
          <p:cNvSpPr/>
          <p:nvPr/>
        </p:nvSpPr>
        <p:spPr>
          <a:xfrm flipH="false" flipV="false" rot="0">
            <a:off x="3464644" y="2725380"/>
            <a:ext cx="10710708" cy="6005525"/>
          </a:xfrm>
          <a:custGeom>
            <a:avLst/>
            <a:gdLst/>
            <a:ahLst/>
            <a:cxnLst/>
            <a:rect r="r" b="b" t="t" l="l"/>
            <a:pathLst>
              <a:path h="6005525" w="10710708">
                <a:moveTo>
                  <a:pt x="0" y="0"/>
                </a:moveTo>
                <a:lnTo>
                  <a:pt x="10710708" y="0"/>
                </a:lnTo>
                <a:lnTo>
                  <a:pt x="10710708" y="6005525"/>
                </a:lnTo>
                <a:lnTo>
                  <a:pt x="0" y="6005525"/>
                </a:lnTo>
                <a:lnTo>
                  <a:pt x="0" y="0"/>
                </a:lnTo>
                <a:close/>
              </a:path>
            </a:pathLst>
          </a:custGeom>
          <a:blipFill>
            <a:blip r:embed="rId6"/>
            <a:stretch>
              <a:fillRect l="0" t="0" r="0" b="0"/>
            </a:stretch>
          </a:blipFill>
        </p:spPr>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2783229">
            <a:off x="-12687330" y="4968668"/>
            <a:ext cx="14943376" cy="12144889"/>
          </a:xfrm>
          <a:custGeom>
            <a:avLst/>
            <a:gdLst/>
            <a:ahLst/>
            <a:cxnLst/>
            <a:rect r="r" b="b" t="t" l="l"/>
            <a:pathLst>
              <a:path h="12144889" w="14943376">
                <a:moveTo>
                  <a:pt x="0" y="0"/>
                </a:moveTo>
                <a:lnTo>
                  <a:pt x="14943377" y="0"/>
                </a:lnTo>
                <a:lnTo>
                  <a:pt x="14943377" y="12144889"/>
                </a:lnTo>
                <a:lnTo>
                  <a:pt x="0" y="1214488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3217367" y="979685"/>
            <a:ext cx="4211813" cy="906029"/>
          </a:xfrm>
          <a:custGeom>
            <a:avLst/>
            <a:gdLst/>
            <a:ahLst/>
            <a:cxnLst/>
            <a:rect r="r" b="b" t="t" l="l"/>
            <a:pathLst>
              <a:path h="906029" w="4211813">
                <a:moveTo>
                  <a:pt x="0" y="0"/>
                </a:moveTo>
                <a:lnTo>
                  <a:pt x="4211812" y="0"/>
                </a:lnTo>
                <a:lnTo>
                  <a:pt x="4211812" y="906029"/>
                </a:lnTo>
                <a:lnTo>
                  <a:pt x="0" y="906029"/>
                </a:lnTo>
                <a:lnTo>
                  <a:pt x="0" y="0"/>
                </a:lnTo>
                <a:close/>
              </a:path>
            </a:pathLst>
          </a:custGeom>
          <a:blipFill>
            <a:blip r:embed="rId4"/>
            <a:stretch>
              <a:fillRect l="0" t="0" r="0" b="0"/>
            </a:stretch>
          </a:blipFill>
        </p:spPr>
      </p:sp>
      <p:sp>
        <p:nvSpPr>
          <p:cNvPr name="Freeform 4" id="4"/>
          <p:cNvSpPr/>
          <p:nvPr/>
        </p:nvSpPr>
        <p:spPr>
          <a:xfrm flipH="false" flipV="false" rot="0">
            <a:off x="798647" y="871149"/>
            <a:ext cx="7072203" cy="1143340"/>
          </a:xfrm>
          <a:custGeom>
            <a:avLst/>
            <a:gdLst/>
            <a:ahLst/>
            <a:cxnLst/>
            <a:rect r="r" b="b" t="t" l="l"/>
            <a:pathLst>
              <a:path h="1143340" w="7072203">
                <a:moveTo>
                  <a:pt x="0" y="0"/>
                </a:moveTo>
                <a:lnTo>
                  <a:pt x="7072203" y="0"/>
                </a:lnTo>
                <a:lnTo>
                  <a:pt x="7072203" y="1143340"/>
                </a:lnTo>
                <a:lnTo>
                  <a:pt x="0" y="1143340"/>
                </a:lnTo>
                <a:lnTo>
                  <a:pt x="0" y="0"/>
                </a:lnTo>
                <a:close/>
              </a:path>
            </a:pathLst>
          </a:custGeom>
          <a:blipFill>
            <a:blip r:embed="rId5"/>
            <a:stretch>
              <a:fillRect l="0" t="0" r="0" b="0"/>
            </a:stretch>
          </a:blipFill>
        </p:spPr>
      </p:sp>
      <p:sp>
        <p:nvSpPr>
          <p:cNvPr name="Freeform 5" id="5"/>
          <p:cNvSpPr/>
          <p:nvPr/>
        </p:nvSpPr>
        <p:spPr>
          <a:xfrm flipH="false" flipV="false" rot="0">
            <a:off x="2590494" y="5712523"/>
            <a:ext cx="13107011" cy="4574477"/>
          </a:xfrm>
          <a:custGeom>
            <a:avLst/>
            <a:gdLst/>
            <a:ahLst/>
            <a:cxnLst/>
            <a:rect r="r" b="b" t="t" l="l"/>
            <a:pathLst>
              <a:path h="4574477" w="13107011">
                <a:moveTo>
                  <a:pt x="0" y="0"/>
                </a:moveTo>
                <a:lnTo>
                  <a:pt x="13107012" y="0"/>
                </a:lnTo>
                <a:lnTo>
                  <a:pt x="13107012" y="4574477"/>
                </a:lnTo>
                <a:lnTo>
                  <a:pt x="0" y="4574477"/>
                </a:lnTo>
                <a:lnTo>
                  <a:pt x="0" y="0"/>
                </a:lnTo>
                <a:close/>
              </a:path>
            </a:pathLst>
          </a:custGeom>
          <a:blipFill>
            <a:blip r:embed="rId6"/>
            <a:stretch>
              <a:fillRect l="0" t="0" r="0" b="0"/>
            </a:stretch>
          </a:blipFill>
        </p:spPr>
      </p:sp>
      <p:sp>
        <p:nvSpPr>
          <p:cNvPr name="TextBox 6" id="6"/>
          <p:cNvSpPr txBox="true"/>
          <p:nvPr/>
        </p:nvSpPr>
        <p:spPr>
          <a:xfrm rot="0">
            <a:off x="4893465" y="2274463"/>
            <a:ext cx="8114705" cy="781050"/>
          </a:xfrm>
          <a:prstGeom prst="rect">
            <a:avLst/>
          </a:prstGeom>
        </p:spPr>
        <p:txBody>
          <a:bodyPr anchor="t" rtlCol="false" tIns="0" lIns="0" bIns="0" rIns="0">
            <a:spAutoFit/>
          </a:bodyPr>
          <a:lstStyle/>
          <a:p>
            <a:pPr algn="ctr">
              <a:lnSpc>
                <a:spcPts val="6299"/>
              </a:lnSpc>
              <a:spcBef>
                <a:spcPct val="0"/>
              </a:spcBef>
            </a:pPr>
            <a:r>
              <a:rPr lang="en-US" sz="4500">
                <a:solidFill>
                  <a:srgbClr val="674890"/>
                </a:solidFill>
                <a:latin typeface="Droid Serif Bold"/>
              </a:rPr>
              <a:t>What is Model Deployment?</a:t>
            </a:r>
          </a:p>
        </p:txBody>
      </p:sp>
      <p:sp>
        <p:nvSpPr>
          <p:cNvPr name="TextBox 7" id="7"/>
          <p:cNvSpPr txBox="true"/>
          <p:nvPr/>
        </p:nvSpPr>
        <p:spPr>
          <a:xfrm rot="0">
            <a:off x="1028700" y="3333409"/>
            <a:ext cx="16230600" cy="1526466"/>
          </a:xfrm>
          <a:prstGeom prst="rect">
            <a:avLst/>
          </a:prstGeom>
        </p:spPr>
        <p:txBody>
          <a:bodyPr anchor="t" rtlCol="false" tIns="0" lIns="0" bIns="0" rIns="0">
            <a:spAutoFit/>
          </a:bodyPr>
          <a:lstStyle/>
          <a:p>
            <a:pPr algn="just">
              <a:lnSpc>
                <a:spcPts val="4060"/>
              </a:lnSpc>
            </a:pPr>
            <a:r>
              <a:rPr lang="en-US" sz="2900">
                <a:solidFill>
                  <a:srgbClr val="000000"/>
                </a:solidFill>
                <a:latin typeface="Canva Sans Bold"/>
              </a:rPr>
              <a:t>Deployment means putting a machine learning model into action in a real business setting to make decisions based on data. It's one of the last steps in the machine learning process.</a:t>
            </a:r>
          </a:p>
          <a:p>
            <a:pPr algn="just">
              <a:lnSpc>
                <a:spcPts val="4060"/>
              </a:lnSpc>
            </a:pPr>
            <a:r>
              <a:rPr lang="en-US" sz="2900">
                <a:solidFill>
                  <a:srgbClr val="000000"/>
                </a:solidFill>
                <a:latin typeface="Canva Sans Bold"/>
              </a:rPr>
              <a:t>In this project we deployed our ML model with Streamlit on AWS.</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2783229">
            <a:off x="-12687330" y="4968668"/>
            <a:ext cx="14943376" cy="12144889"/>
          </a:xfrm>
          <a:custGeom>
            <a:avLst/>
            <a:gdLst/>
            <a:ahLst/>
            <a:cxnLst/>
            <a:rect r="r" b="b" t="t" l="l"/>
            <a:pathLst>
              <a:path h="12144889" w="14943376">
                <a:moveTo>
                  <a:pt x="0" y="0"/>
                </a:moveTo>
                <a:lnTo>
                  <a:pt x="14943377" y="0"/>
                </a:lnTo>
                <a:lnTo>
                  <a:pt x="14943377" y="12144889"/>
                </a:lnTo>
                <a:lnTo>
                  <a:pt x="0" y="1214488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3217367" y="979685"/>
            <a:ext cx="4211813" cy="906029"/>
          </a:xfrm>
          <a:custGeom>
            <a:avLst/>
            <a:gdLst/>
            <a:ahLst/>
            <a:cxnLst/>
            <a:rect r="r" b="b" t="t" l="l"/>
            <a:pathLst>
              <a:path h="906029" w="4211813">
                <a:moveTo>
                  <a:pt x="0" y="0"/>
                </a:moveTo>
                <a:lnTo>
                  <a:pt x="4211812" y="0"/>
                </a:lnTo>
                <a:lnTo>
                  <a:pt x="4211812" y="906029"/>
                </a:lnTo>
                <a:lnTo>
                  <a:pt x="0" y="906029"/>
                </a:lnTo>
                <a:lnTo>
                  <a:pt x="0" y="0"/>
                </a:lnTo>
                <a:close/>
              </a:path>
            </a:pathLst>
          </a:custGeom>
          <a:blipFill>
            <a:blip r:embed="rId4"/>
            <a:stretch>
              <a:fillRect l="0" t="0" r="0" b="0"/>
            </a:stretch>
          </a:blipFill>
        </p:spPr>
      </p:sp>
      <p:sp>
        <p:nvSpPr>
          <p:cNvPr name="Freeform 4" id="4"/>
          <p:cNvSpPr/>
          <p:nvPr/>
        </p:nvSpPr>
        <p:spPr>
          <a:xfrm flipH="false" flipV="false" rot="0">
            <a:off x="798647" y="871149"/>
            <a:ext cx="7072203" cy="1143340"/>
          </a:xfrm>
          <a:custGeom>
            <a:avLst/>
            <a:gdLst/>
            <a:ahLst/>
            <a:cxnLst/>
            <a:rect r="r" b="b" t="t" l="l"/>
            <a:pathLst>
              <a:path h="1143340" w="7072203">
                <a:moveTo>
                  <a:pt x="0" y="0"/>
                </a:moveTo>
                <a:lnTo>
                  <a:pt x="7072203" y="0"/>
                </a:lnTo>
                <a:lnTo>
                  <a:pt x="7072203" y="1143340"/>
                </a:lnTo>
                <a:lnTo>
                  <a:pt x="0" y="1143340"/>
                </a:lnTo>
                <a:lnTo>
                  <a:pt x="0" y="0"/>
                </a:lnTo>
                <a:close/>
              </a:path>
            </a:pathLst>
          </a:custGeom>
          <a:blipFill>
            <a:blip r:embed="rId5"/>
            <a:stretch>
              <a:fillRect l="0" t="0" r="0" b="0"/>
            </a:stretch>
          </a:blipFill>
        </p:spPr>
      </p:sp>
      <p:sp>
        <p:nvSpPr>
          <p:cNvPr name="TextBox 5" id="5"/>
          <p:cNvSpPr txBox="true"/>
          <p:nvPr/>
        </p:nvSpPr>
        <p:spPr>
          <a:xfrm rot="0">
            <a:off x="8375005" y="9631045"/>
            <a:ext cx="1537990" cy="655955"/>
          </a:xfrm>
          <a:prstGeom prst="rect">
            <a:avLst/>
          </a:prstGeom>
        </p:spPr>
        <p:txBody>
          <a:bodyPr anchor="t" rtlCol="false" tIns="0" lIns="0" bIns="0" rIns="0">
            <a:spAutoFit/>
          </a:bodyPr>
          <a:lstStyle/>
          <a:p>
            <a:pPr algn="ctr">
              <a:lnSpc>
                <a:spcPts val="5320"/>
              </a:lnSpc>
              <a:spcBef>
                <a:spcPct val="0"/>
              </a:spcBef>
            </a:pPr>
            <a:r>
              <a:rPr lang="en-US" sz="3800">
                <a:solidFill>
                  <a:srgbClr val="000000"/>
                </a:solidFill>
                <a:latin typeface="Droid Serif Bold"/>
              </a:rPr>
              <a:t>Page 1</a:t>
            </a:r>
          </a:p>
        </p:txBody>
      </p:sp>
      <p:sp>
        <p:nvSpPr>
          <p:cNvPr name="TextBox 6" id="6"/>
          <p:cNvSpPr txBox="true"/>
          <p:nvPr/>
        </p:nvSpPr>
        <p:spPr>
          <a:xfrm rot="0">
            <a:off x="6069757" y="1919239"/>
            <a:ext cx="6148487" cy="781050"/>
          </a:xfrm>
          <a:prstGeom prst="rect">
            <a:avLst/>
          </a:prstGeom>
        </p:spPr>
        <p:txBody>
          <a:bodyPr anchor="t" rtlCol="false" tIns="0" lIns="0" bIns="0" rIns="0">
            <a:spAutoFit/>
          </a:bodyPr>
          <a:lstStyle/>
          <a:p>
            <a:pPr algn="ctr">
              <a:lnSpc>
                <a:spcPts val="6299"/>
              </a:lnSpc>
              <a:spcBef>
                <a:spcPct val="0"/>
              </a:spcBef>
            </a:pPr>
            <a:r>
              <a:rPr lang="en-US" sz="4500">
                <a:solidFill>
                  <a:srgbClr val="674890"/>
                </a:solidFill>
                <a:latin typeface="Droid Serif Bold"/>
              </a:rPr>
              <a:t>Fraud Detection App</a:t>
            </a:r>
            <a:r>
              <a:rPr lang="en-US" sz="4500">
                <a:solidFill>
                  <a:srgbClr val="674890"/>
                </a:solidFill>
                <a:latin typeface="Droid Serif Bold"/>
              </a:rPr>
              <a:t> </a:t>
            </a:r>
          </a:p>
        </p:txBody>
      </p:sp>
      <p:grpSp>
        <p:nvGrpSpPr>
          <p:cNvPr name="Group 7" id="7"/>
          <p:cNvGrpSpPr/>
          <p:nvPr/>
        </p:nvGrpSpPr>
        <p:grpSpPr>
          <a:xfrm rot="0">
            <a:off x="6156610" y="2700289"/>
            <a:ext cx="5974781" cy="7016481"/>
            <a:chOff x="0" y="0"/>
            <a:chExt cx="7966375" cy="9355309"/>
          </a:xfrm>
        </p:grpSpPr>
        <p:sp>
          <p:nvSpPr>
            <p:cNvPr name="Freeform 8" id="8"/>
            <p:cNvSpPr/>
            <p:nvPr/>
          </p:nvSpPr>
          <p:spPr>
            <a:xfrm flipH="false" flipV="false" rot="0">
              <a:off x="0" y="0"/>
              <a:ext cx="3127366" cy="9355309"/>
            </a:xfrm>
            <a:custGeom>
              <a:avLst/>
              <a:gdLst/>
              <a:ahLst/>
              <a:cxnLst/>
              <a:rect r="r" b="b" t="t" l="l"/>
              <a:pathLst>
                <a:path h="9355309" w="3127366">
                  <a:moveTo>
                    <a:pt x="0" y="0"/>
                  </a:moveTo>
                  <a:lnTo>
                    <a:pt x="3127366" y="0"/>
                  </a:lnTo>
                  <a:lnTo>
                    <a:pt x="3127366" y="9355309"/>
                  </a:lnTo>
                  <a:lnTo>
                    <a:pt x="0" y="9355309"/>
                  </a:lnTo>
                  <a:lnTo>
                    <a:pt x="0" y="0"/>
                  </a:lnTo>
                  <a:close/>
                </a:path>
              </a:pathLst>
            </a:custGeom>
            <a:blipFill>
              <a:blip r:embed="rId6"/>
              <a:stretch>
                <a:fillRect l="0" t="0" r="-365613" b="0"/>
              </a:stretch>
            </a:blipFill>
          </p:spPr>
        </p:sp>
        <p:sp>
          <p:nvSpPr>
            <p:cNvPr name="Freeform 9" id="9"/>
            <p:cNvSpPr/>
            <p:nvPr/>
          </p:nvSpPr>
          <p:spPr>
            <a:xfrm flipH="false" flipV="false" rot="0">
              <a:off x="2880393" y="0"/>
              <a:ext cx="5085982" cy="9355309"/>
            </a:xfrm>
            <a:custGeom>
              <a:avLst/>
              <a:gdLst/>
              <a:ahLst/>
              <a:cxnLst/>
              <a:rect r="r" b="b" t="t" l="l"/>
              <a:pathLst>
                <a:path h="9355309" w="5085982">
                  <a:moveTo>
                    <a:pt x="0" y="0"/>
                  </a:moveTo>
                  <a:lnTo>
                    <a:pt x="5085982" y="0"/>
                  </a:lnTo>
                  <a:lnTo>
                    <a:pt x="5085982" y="9355309"/>
                  </a:lnTo>
                  <a:lnTo>
                    <a:pt x="0" y="9355309"/>
                  </a:lnTo>
                  <a:lnTo>
                    <a:pt x="0" y="0"/>
                  </a:lnTo>
                  <a:close/>
                </a:path>
              </a:pathLst>
            </a:custGeom>
            <a:blipFill>
              <a:blip r:embed="rId6"/>
              <a:stretch>
                <a:fillRect l="-186305" t="0" r="0" b="0"/>
              </a:stretch>
            </a:blipFill>
          </p:spPr>
        </p:sp>
      </p:gr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2783229">
            <a:off x="-12687330" y="4968668"/>
            <a:ext cx="14943376" cy="12144889"/>
          </a:xfrm>
          <a:custGeom>
            <a:avLst/>
            <a:gdLst/>
            <a:ahLst/>
            <a:cxnLst/>
            <a:rect r="r" b="b" t="t" l="l"/>
            <a:pathLst>
              <a:path h="12144889" w="14943376">
                <a:moveTo>
                  <a:pt x="0" y="0"/>
                </a:moveTo>
                <a:lnTo>
                  <a:pt x="14943377" y="0"/>
                </a:lnTo>
                <a:lnTo>
                  <a:pt x="14943377" y="12144889"/>
                </a:lnTo>
                <a:lnTo>
                  <a:pt x="0" y="1214488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3217367" y="979685"/>
            <a:ext cx="4211813" cy="906029"/>
          </a:xfrm>
          <a:custGeom>
            <a:avLst/>
            <a:gdLst/>
            <a:ahLst/>
            <a:cxnLst/>
            <a:rect r="r" b="b" t="t" l="l"/>
            <a:pathLst>
              <a:path h="906029" w="4211813">
                <a:moveTo>
                  <a:pt x="0" y="0"/>
                </a:moveTo>
                <a:lnTo>
                  <a:pt x="4211812" y="0"/>
                </a:lnTo>
                <a:lnTo>
                  <a:pt x="4211812" y="906029"/>
                </a:lnTo>
                <a:lnTo>
                  <a:pt x="0" y="906029"/>
                </a:lnTo>
                <a:lnTo>
                  <a:pt x="0" y="0"/>
                </a:lnTo>
                <a:close/>
              </a:path>
            </a:pathLst>
          </a:custGeom>
          <a:blipFill>
            <a:blip r:embed="rId4"/>
            <a:stretch>
              <a:fillRect l="0" t="0" r="0" b="0"/>
            </a:stretch>
          </a:blipFill>
        </p:spPr>
      </p:sp>
      <p:sp>
        <p:nvSpPr>
          <p:cNvPr name="Freeform 4" id="4"/>
          <p:cNvSpPr/>
          <p:nvPr/>
        </p:nvSpPr>
        <p:spPr>
          <a:xfrm flipH="false" flipV="false" rot="0">
            <a:off x="798647" y="871149"/>
            <a:ext cx="7072203" cy="1143340"/>
          </a:xfrm>
          <a:custGeom>
            <a:avLst/>
            <a:gdLst/>
            <a:ahLst/>
            <a:cxnLst/>
            <a:rect r="r" b="b" t="t" l="l"/>
            <a:pathLst>
              <a:path h="1143340" w="7072203">
                <a:moveTo>
                  <a:pt x="0" y="0"/>
                </a:moveTo>
                <a:lnTo>
                  <a:pt x="7072203" y="0"/>
                </a:lnTo>
                <a:lnTo>
                  <a:pt x="7072203" y="1143340"/>
                </a:lnTo>
                <a:lnTo>
                  <a:pt x="0" y="1143340"/>
                </a:lnTo>
                <a:lnTo>
                  <a:pt x="0" y="0"/>
                </a:lnTo>
                <a:close/>
              </a:path>
            </a:pathLst>
          </a:custGeom>
          <a:blipFill>
            <a:blip r:embed="rId5"/>
            <a:stretch>
              <a:fillRect l="0" t="0" r="0" b="0"/>
            </a:stretch>
          </a:blipFill>
        </p:spPr>
      </p:sp>
      <p:grpSp>
        <p:nvGrpSpPr>
          <p:cNvPr name="Group 5" id="5"/>
          <p:cNvGrpSpPr/>
          <p:nvPr/>
        </p:nvGrpSpPr>
        <p:grpSpPr>
          <a:xfrm rot="0">
            <a:off x="6473721" y="2920534"/>
            <a:ext cx="5340557" cy="6796236"/>
            <a:chOff x="0" y="0"/>
            <a:chExt cx="7120743" cy="9061647"/>
          </a:xfrm>
        </p:grpSpPr>
        <p:sp>
          <p:nvSpPr>
            <p:cNvPr name="Freeform 6" id="6"/>
            <p:cNvSpPr/>
            <p:nvPr/>
          </p:nvSpPr>
          <p:spPr>
            <a:xfrm flipH="false" flipV="false" rot="0">
              <a:off x="0" y="0"/>
              <a:ext cx="2257021" cy="9061647"/>
            </a:xfrm>
            <a:custGeom>
              <a:avLst/>
              <a:gdLst/>
              <a:ahLst/>
              <a:cxnLst/>
              <a:rect r="r" b="b" t="t" l="l"/>
              <a:pathLst>
                <a:path h="9061647" w="2257021">
                  <a:moveTo>
                    <a:pt x="0" y="0"/>
                  </a:moveTo>
                  <a:lnTo>
                    <a:pt x="2257021" y="0"/>
                  </a:lnTo>
                  <a:lnTo>
                    <a:pt x="2257021" y="9061647"/>
                  </a:lnTo>
                  <a:lnTo>
                    <a:pt x="0" y="9061647"/>
                  </a:lnTo>
                  <a:lnTo>
                    <a:pt x="0" y="0"/>
                  </a:lnTo>
                  <a:close/>
                </a:path>
              </a:pathLst>
            </a:custGeom>
            <a:blipFill>
              <a:blip r:embed="rId6"/>
              <a:stretch>
                <a:fillRect l="0" t="0" r="0" b="0"/>
              </a:stretch>
            </a:blipFill>
          </p:spPr>
        </p:sp>
        <p:sp>
          <p:nvSpPr>
            <p:cNvPr name="Freeform 7" id="7"/>
            <p:cNvSpPr/>
            <p:nvPr/>
          </p:nvSpPr>
          <p:spPr>
            <a:xfrm flipH="false" flipV="false" rot="0">
              <a:off x="2257021" y="0"/>
              <a:ext cx="4863722" cy="9054264"/>
            </a:xfrm>
            <a:custGeom>
              <a:avLst/>
              <a:gdLst/>
              <a:ahLst/>
              <a:cxnLst/>
              <a:rect r="r" b="b" t="t" l="l"/>
              <a:pathLst>
                <a:path h="9054264" w="4863722">
                  <a:moveTo>
                    <a:pt x="0" y="0"/>
                  </a:moveTo>
                  <a:lnTo>
                    <a:pt x="4863722" y="0"/>
                  </a:lnTo>
                  <a:lnTo>
                    <a:pt x="4863722" y="9054264"/>
                  </a:lnTo>
                  <a:lnTo>
                    <a:pt x="0" y="9054264"/>
                  </a:lnTo>
                  <a:lnTo>
                    <a:pt x="0" y="0"/>
                  </a:lnTo>
                  <a:close/>
                </a:path>
              </a:pathLst>
            </a:custGeom>
            <a:blipFill>
              <a:blip r:embed="rId7"/>
              <a:stretch>
                <a:fillRect l="0" t="0" r="0" b="0"/>
              </a:stretch>
            </a:blipFill>
          </p:spPr>
        </p:sp>
      </p:grpSp>
      <p:sp>
        <p:nvSpPr>
          <p:cNvPr name="TextBox 8" id="8"/>
          <p:cNvSpPr txBox="true"/>
          <p:nvPr/>
        </p:nvSpPr>
        <p:spPr>
          <a:xfrm rot="0">
            <a:off x="8375005" y="9631045"/>
            <a:ext cx="1537990" cy="655955"/>
          </a:xfrm>
          <a:prstGeom prst="rect">
            <a:avLst/>
          </a:prstGeom>
        </p:spPr>
        <p:txBody>
          <a:bodyPr anchor="t" rtlCol="false" tIns="0" lIns="0" bIns="0" rIns="0">
            <a:spAutoFit/>
          </a:bodyPr>
          <a:lstStyle/>
          <a:p>
            <a:pPr algn="ctr">
              <a:lnSpc>
                <a:spcPts val="5320"/>
              </a:lnSpc>
              <a:spcBef>
                <a:spcPct val="0"/>
              </a:spcBef>
            </a:pPr>
            <a:r>
              <a:rPr lang="en-US" sz="3800">
                <a:solidFill>
                  <a:srgbClr val="000000"/>
                </a:solidFill>
                <a:latin typeface="Droid Serif Bold"/>
              </a:rPr>
              <a:t>Page 2</a:t>
            </a:r>
          </a:p>
        </p:txBody>
      </p:sp>
      <p:sp>
        <p:nvSpPr>
          <p:cNvPr name="TextBox 9" id="9"/>
          <p:cNvSpPr txBox="true"/>
          <p:nvPr/>
        </p:nvSpPr>
        <p:spPr>
          <a:xfrm rot="0">
            <a:off x="6069757" y="1919239"/>
            <a:ext cx="6148487" cy="781050"/>
          </a:xfrm>
          <a:prstGeom prst="rect">
            <a:avLst/>
          </a:prstGeom>
        </p:spPr>
        <p:txBody>
          <a:bodyPr anchor="t" rtlCol="false" tIns="0" lIns="0" bIns="0" rIns="0">
            <a:spAutoFit/>
          </a:bodyPr>
          <a:lstStyle/>
          <a:p>
            <a:pPr algn="ctr">
              <a:lnSpc>
                <a:spcPts val="6299"/>
              </a:lnSpc>
              <a:spcBef>
                <a:spcPct val="0"/>
              </a:spcBef>
            </a:pPr>
            <a:r>
              <a:rPr lang="en-US" sz="4500">
                <a:solidFill>
                  <a:srgbClr val="674890"/>
                </a:solidFill>
                <a:latin typeface="Droid Serif Bold"/>
              </a:rPr>
              <a:t>Fraud Detection App </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2783229">
            <a:off x="-12687330" y="4968668"/>
            <a:ext cx="14943376" cy="12144889"/>
          </a:xfrm>
          <a:custGeom>
            <a:avLst/>
            <a:gdLst/>
            <a:ahLst/>
            <a:cxnLst/>
            <a:rect r="r" b="b" t="t" l="l"/>
            <a:pathLst>
              <a:path h="12144889" w="14943376">
                <a:moveTo>
                  <a:pt x="0" y="0"/>
                </a:moveTo>
                <a:lnTo>
                  <a:pt x="14943377" y="0"/>
                </a:lnTo>
                <a:lnTo>
                  <a:pt x="14943377" y="12144889"/>
                </a:lnTo>
                <a:lnTo>
                  <a:pt x="0" y="1214488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3217367" y="979685"/>
            <a:ext cx="4211813" cy="906029"/>
          </a:xfrm>
          <a:custGeom>
            <a:avLst/>
            <a:gdLst/>
            <a:ahLst/>
            <a:cxnLst/>
            <a:rect r="r" b="b" t="t" l="l"/>
            <a:pathLst>
              <a:path h="906029" w="4211813">
                <a:moveTo>
                  <a:pt x="0" y="0"/>
                </a:moveTo>
                <a:lnTo>
                  <a:pt x="4211812" y="0"/>
                </a:lnTo>
                <a:lnTo>
                  <a:pt x="4211812" y="906029"/>
                </a:lnTo>
                <a:lnTo>
                  <a:pt x="0" y="906029"/>
                </a:lnTo>
                <a:lnTo>
                  <a:pt x="0" y="0"/>
                </a:lnTo>
                <a:close/>
              </a:path>
            </a:pathLst>
          </a:custGeom>
          <a:blipFill>
            <a:blip r:embed="rId4"/>
            <a:stretch>
              <a:fillRect l="0" t="0" r="0" b="0"/>
            </a:stretch>
          </a:blipFill>
        </p:spPr>
      </p:sp>
      <p:sp>
        <p:nvSpPr>
          <p:cNvPr name="Freeform 4" id="4"/>
          <p:cNvSpPr/>
          <p:nvPr/>
        </p:nvSpPr>
        <p:spPr>
          <a:xfrm flipH="false" flipV="false" rot="0">
            <a:off x="798647" y="871149"/>
            <a:ext cx="7072203" cy="1143340"/>
          </a:xfrm>
          <a:custGeom>
            <a:avLst/>
            <a:gdLst/>
            <a:ahLst/>
            <a:cxnLst/>
            <a:rect r="r" b="b" t="t" l="l"/>
            <a:pathLst>
              <a:path h="1143340" w="7072203">
                <a:moveTo>
                  <a:pt x="0" y="0"/>
                </a:moveTo>
                <a:lnTo>
                  <a:pt x="7072203" y="0"/>
                </a:lnTo>
                <a:lnTo>
                  <a:pt x="7072203" y="1143340"/>
                </a:lnTo>
                <a:lnTo>
                  <a:pt x="0" y="1143340"/>
                </a:lnTo>
                <a:lnTo>
                  <a:pt x="0" y="0"/>
                </a:lnTo>
                <a:close/>
              </a:path>
            </a:pathLst>
          </a:custGeom>
          <a:blipFill>
            <a:blip r:embed="rId5"/>
            <a:stretch>
              <a:fillRect l="0" t="0" r="0" b="0"/>
            </a:stretch>
          </a:blipFill>
        </p:spPr>
      </p:sp>
      <p:sp>
        <p:nvSpPr>
          <p:cNvPr name="Freeform 5" id="5"/>
          <p:cNvSpPr/>
          <p:nvPr/>
        </p:nvSpPr>
        <p:spPr>
          <a:xfrm flipH="false" flipV="false" rot="0">
            <a:off x="8033556" y="5167223"/>
            <a:ext cx="2220888" cy="2220888"/>
          </a:xfrm>
          <a:custGeom>
            <a:avLst/>
            <a:gdLst/>
            <a:ahLst/>
            <a:cxnLst/>
            <a:rect r="r" b="b" t="t" l="l"/>
            <a:pathLst>
              <a:path h="2220888" w="2220888">
                <a:moveTo>
                  <a:pt x="0" y="0"/>
                </a:moveTo>
                <a:lnTo>
                  <a:pt x="2220888" y="0"/>
                </a:lnTo>
                <a:lnTo>
                  <a:pt x="2220888" y="2220887"/>
                </a:lnTo>
                <a:lnTo>
                  <a:pt x="0" y="2220887"/>
                </a:lnTo>
                <a:lnTo>
                  <a:pt x="0" y="0"/>
                </a:lnTo>
                <a:close/>
              </a:path>
            </a:pathLst>
          </a:custGeom>
          <a:blipFill>
            <a:blip r:embed="rId6"/>
            <a:stretch>
              <a:fillRect l="0" t="0" r="0" b="0"/>
            </a:stretch>
          </a:blipFill>
        </p:spPr>
      </p:sp>
      <p:sp>
        <p:nvSpPr>
          <p:cNvPr name="Freeform 6" id="6"/>
          <p:cNvSpPr/>
          <p:nvPr/>
        </p:nvSpPr>
        <p:spPr>
          <a:xfrm flipH="false" flipV="false" rot="0">
            <a:off x="12581196" y="6006897"/>
            <a:ext cx="5706804" cy="4280103"/>
          </a:xfrm>
          <a:custGeom>
            <a:avLst/>
            <a:gdLst/>
            <a:ahLst/>
            <a:cxnLst/>
            <a:rect r="r" b="b" t="t" l="l"/>
            <a:pathLst>
              <a:path h="4280103" w="5706804">
                <a:moveTo>
                  <a:pt x="0" y="0"/>
                </a:moveTo>
                <a:lnTo>
                  <a:pt x="5706804" y="0"/>
                </a:lnTo>
                <a:lnTo>
                  <a:pt x="5706804" y="4280103"/>
                </a:lnTo>
                <a:lnTo>
                  <a:pt x="0" y="4280103"/>
                </a:lnTo>
                <a:lnTo>
                  <a:pt x="0" y="0"/>
                </a:lnTo>
                <a:close/>
              </a:path>
            </a:pathLst>
          </a:custGeom>
          <a:blipFill>
            <a:blip r:embed="rId7"/>
            <a:stretch>
              <a:fillRect l="0" t="0" r="0" b="0"/>
            </a:stretch>
          </a:blipFill>
        </p:spPr>
      </p:sp>
      <p:sp>
        <p:nvSpPr>
          <p:cNvPr name="TextBox 7" id="7"/>
          <p:cNvSpPr txBox="true"/>
          <p:nvPr/>
        </p:nvSpPr>
        <p:spPr>
          <a:xfrm rot="0">
            <a:off x="7116775" y="4008323"/>
            <a:ext cx="4054450" cy="781025"/>
          </a:xfrm>
          <a:prstGeom prst="rect">
            <a:avLst/>
          </a:prstGeom>
        </p:spPr>
        <p:txBody>
          <a:bodyPr anchor="t" rtlCol="false" tIns="0" lIns="0" bIns="0" rIns="0">
            <a:spAutoFit/>
          </a:bodyPr>
          <a:lstStyle/>
          <a:p>
            <a:pPr algn="ctr">
              <a:lnSpc>
                <a:spcPts val="6299"/>
              </a:lnSpc>
              <a:spcBef>
                <a:spcPct val="0"/>
              </a:spcBef>
            </a:pPr>
            <a:r>
              <a:rPr lang="en-US" sz="4500">
                <a:solidFill>
                  <a:srgbClr val="674890"/>
                </a:solidFill>
                <a:latin typeface="Droid Serif Bold"/>
              </a:rPr>
              <a:t>Visit Our App </a:t>
            </a:r>
          </a:p>
        </p:txBody>
      </p:sp>
      <p:sp>
        <p:nvSpPr>
          <p:cNvPr name="TextBox 8" id="8"/>
          <p:cNvSpPr txBox="true"/>
          <p:nvPr/>
        </p:nvSpPr>
        <p:spPr>
          <a:xfrm rot="0">
            <a:off x="8115300" y="7708835"/>
            <a:ext cx="2046142" cy="497840"/>
          </a:xfrm>
          <a:prstGeom prst="rect">
            <a:avLst/>
          </a:prstGeom>
        </p:spPr>
        <p:txBody>
          <a:bodyPr anchor="t" rtlCol="false" tIns="0" lIns="0" bIns="0" rIns="0">
            <a:spAutoFit/>
          </a:bodyPr>
          <a:lstStyle/>
          <a:p>
            <a:pPr algn="ctr">
              <a:lnSpc>
                <a:spcPts val="4060"/>
              </a:lnSpc>
            </a:pPr>
            <a:r>
              <a:rPr lang="en-US" sz="2900" u="sng">
                <a:solidFill>
                  <a:srgbClr val="000000"/>
                </a:solidFill>
                <a:latin typeface="Canva Sans Bold"/>
                <a:hlinkClick r:id="rId8" tooltip="http://44.211.136.231:8501"/>
              </a:rPr>
              <a:t>URL</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478950">
            <a:off x="8709834" y="3465623"/>
            <a:ext cx="16222431" cy="13184412"/>
          </a:xfrm>
          <a:custGeom>
            <a:avLst/>
            <a:gdLst/>
            <a:ahLst/>
            <a:cxnLst/>
            <a:rect r="r" b="b" t="t" l="l"/>
            <a:pathLst>
              <a:path h="13184412" w="16222431">
                <a:moveTo>
                  <a:pt x="0" y="0"/>
                </a:moveTo>
                <a:lnTo>
                  <a:pt x="16222432" y="0"/>
                </a:lnTo>
                <a:lnTo>
                  <a:pt x="16222432" y="13184413"/>
                </a:lnTo>
                <a:lnTo>
                  <a:pt x="0" y="1318441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13217367" y="979685"/>
            <a:ext cx="4211813" cy="906029"/>
          </a:xfrm>
          <a:custGeom>
            <a:avLst/>
            <a:gdLst/>
            <a:ahLst/>
            <a:cxnLst/>
            <a:rect r="r" b="b" t="t" l="l"/>
            <a:pathLst>
              <a:path h="906029" w="4211813">
                <a:moveTo>
                  <a:pt x="0" y="0"/>
                </a:moveTo>
                <a:lnTo>
                  <a:pt x="4211812" y="0"/>
                </a:lnTo>
                <a:lnTo>
                  <a:pt x="4211812" y="906029"/>
                </a:lnTo>
                <a:lnTo>
                  <a:pt x="0" y="906029"/>
                </a:lnTo>
                <a:lnTo>
                  <a:pt x="0" y="0"/>
                </a:lnTo>
                <a:close/>
              </a:path>
            </a:pathLst>
          </a:custGeom>
          <a:blipFill>
            <a:blip r:embed="rId5"/>
            <a:stretch>
              <a:fillRect l="0" t="0" r="0" b="0"/>
            </a:stretch>
          </a:blipFill>
        </p:spPr>
      </p:sp>
      <p:sp>
        <p:nvSpPr>
          <p:cNvPr name="Freeform 4" id="4"/>
          <p:cNvSpPr/>
          <p:nvPr/>
        </p:nvSpPr>
        <p:spPr>
          <a:xfrm flipH="false" flipV="false" rot="0">
            <a:off x="798647" y="871149"/>
            <a:ext cx="7072203" cy="1143340"/>
          </a:xfrm>
          <a:custGeom>
            <a:avLst/>
            <a:gdLst/>
            <a:ahLst/>
            <a:cxnLst/>
            <a:rect r="r" b="b" t="t" l="l"/>
            <a:pathLst>
              <a:path h="1143340" w="7072203">
                <a:moveTo>
                  <a:pt x="0" y="0"/>
                </a:moveTo>
                <a:lnTo>
                  <a:pt x="7072203" y="0"/>
                </a:lnTo>
                <a:lnTo>
                  <a:pt x="7072203" y="1143340"/>
                </a:lnTo>
                <a:lnTo>
                  <a:pt x="0" y="1143340"/>
                </a:lnTo>
                <a:lnTo>
                  <a:pt x="0" y="0"/>
                </a:lnTo>
                <a:close/>
              </a:path>
            </a:pathLst>
          </a:custGeom>
          <a:blipFill>
            <a:blip r:embed="rId6"/>
            <a:stretch>
              <a:fillRect l="0" t="0" r="0" b="0"/>
            </a:stretch>
          </a:blipFill>
        </p:spPr>
      </p:sp>
      <p:sp>
        <p:nvSpPr>
          <p:cNvPr name="Freeform 5" id="5"/>
          <p:cNvSpPr/>
          <p:nvPr/>
        </p:nvSpPr>
        <p:spPr>
          <a:xfrm flipH="false" flipV="false" rot="0">
            <a:off x="0" y="5143500"/>
            <a:ext cx="5348842" cy="5348842"/>
          </a:xfrm>
          <a:custGeom>
            <a:avLst/>
            <a:gdLst/>
            <a:ahLst/>
            <a:cxnLst/>
            <a:rect r="r" b="b" t="t" l="l"/>
            <a:pathLst>
              <a:path h="5348842" w="5348842">
                <a:moveTo>
                  <a:pt x="0" y="0"/>
                </a:moveTo>
                <a:lnTo>
                  <a:pt x="5348842" y="0"/>
                </a:lnTo>
                <a:lnTo>
                  <a:pt x="5348842" y="5348842"/>
                </a:lnTo>
                <a:lnTo>
                  <a:pt x="0" y="5348842"/>
                </a:lnTo>
                <a:lnTo>
                  <a:pt x="0" y="0"/>
                </a:lnTo>
                <a:close/>
              </a:path>
            </a:pathLst>
          </a:custGeom>
          <a:blipFill>
            <a:blip r:embed="rId7"/>
            <a:stretch>
              <a:fillRect l="0" t="0" r="0" b="0"/>
            </a:stretch>
          </a:blipFill>
        </p:spPr>
      </p:sp>
      <p:sp>
        <p:nvSpPr>
          <p:cNvPr name="TextBox 6" id="6"/>
          <p:cNvSpPr txBox="true"/>
          <p:nvPr/>
        </p:nvSpPr>
        <p:spPr>
          <a:xfrm rot="0">
            <a:off x="3465560" y="4391342"/>
            <a:ext cx="11356880" cy="939750"/>
          </a:xfrm>
          <a:prstGeom prst="rect">
            <a:avLst/>
          </a:prstGeom>
        </p:spPr>
        <p:txBody>
          <a:bodyPr anchor="t" rtlCol="false" tIns="0" lIns="0" bIns="0" rIns="0">
            <a:spAutoFit/>
          </a:bodyPr>
          <a:lstStyle/>
          <a:p>
            <a:pPr algn="ctr">
              <a:lnSpc>
                <a:spcPts val="6999"/>
              </a:lnSpc>
            </a:pPr>
            <a:r>
              <a:rPr lang="en-US" sz="6999">
                <a:solidFill>
                  <a:srgbClr val="674890"/>
                </a:solidFill>
                <a:latin typeface="Droid Serif Bold"/>
              </a:rPr>
              <a:t>Conclusion</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478950">
            <a:off x="9148084" y="4224999"/>
            <a:ext cx="16222431" cy="13184412"/>
          </a:xfrm>
          <a:custGeom>
            <a:avLst/>
            <a:gdLst/>
            <a:ahLst/>
            <a:cxnLst/>
            <a:rect r="r" b="b" t="t" l="l"/>
            <a:pathLst>
              <a:path h="13184412" w="16222431">
                <a:moveTo>
                  <a:pt x="0" y="0"/>
                </a:moveTo>
                <a:lnTo>
                  <a:pt x="16222432" y="0"/>
                </a:lnTo>
                <a:lnTo>
                  <a:pt x="16222432" y="13184413"/>
                </a:lnTo>
                <a:lnTo>
                  <a:pt x="0" y="1318441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13217367" y="979685"/>
            <a:ext cx="4211813" cy="906029"/>
          </a:xfrm>
          <a:custGeom>
            <a:avLst/>
            <a:gdLst/>
            <a:ahLst/>
            <a:cxnLst/>
            <a:rect r="r" b="b" t="t" l="l"/>
            <a:pathLst>
              <a:path h="906029" w="4211813">
                <a:moveTo>
                  <a:pt x="0" y="0"/>
                </a:moveTo>
                <a:lnTo>
                  <a:pt x="4211812" y="0"/>
                </a:lnTo>
                <a:lnTo>
                  <a:pt x="4211812" y="906029"/>
                </a:lnTo>
                <a:lnTo>
                  <a:pt x="0" y="906029"/>
                </a:lnTo>
                <a:lnTo>
                  <a:pt x="0" y="0"/>
                </a:lnTo>
                <a:close/>
              </a:path>
            </a:pathLst>
          </a:custGeom>
          <a:blipFill>
            <a:blip r:embed="rId5"/>
            <a:stretch>
              <a:fillRect l="0" t="0" r="0" b="0"/>
            </a:stretch>
          </a:blipFill>
        </p:spPr>
      </p:sp>
      <p:sp>
        <p:nvSpPr>
          <p:cNvPr name="Freeform 4" id="4"/>
          <p:cNvSpPr/>
          <p:nvPr/>
        </p:nvSpPr>
        <p:spPr>
          <a:xfrm flipH="false" flipV="false" rot="0">
            <a:off x="798647" y="871149"/>
            <a:ext cx="7072203" cy="1143340"/>
          </a:xfrm>
          <a:custGeom>
            <a:avLst/>
            <a:gdLst/>
            <a:ahLst/>
            <a:cxnLst/>
            <a:rect r="r" b="b" t="t" l="l"/>
            <a:pathLst>
              <a:path h="1143340" w="7072203">
                <a:moveTo>
                  <a:pt x="0" y="0"/>
                </a:moveTo>
                <a:lnTo>
                  <a:pt x="7072203" y="0"/>
                </a:lnTo>
                <a:lnTo>
                  <a:pt x="7072203" y="1143340"/>
                </a:lnTo>
                <a:lnTo>
                  <a:pt x="0" y="1143340"/>
                </a:lnTo>
                <a:lnTo>
                  <a:pt x="0" y="0"/>
                </a:lnTo>
                <a:close/>
              </a:path>
            </a:pathLst>
          </a:custGeom>
          <a:blipFill>
            <a:blip r:embed="rId6"/>
            <a:stretch>
              <a:fillRect l="0" t="0" r="0" b="0"/>
            </a:stretch>
          </a:blipFill>
        </p:spPr>
      </p:sp>
      <p:sp>
        <p:nvSpPr>
          <p:cNvPr name="Freeform 5" id="5"/>
          <p:cNvSpPr/>
          <p:nvPr/>
        </p:nvSpPr>
        <p:spPr>
          <a:xfrm flipH="false" flipV="false" rot="0">
            <a:off x="259194" y="5889739"/>
            <a:ext cx="4397261" cy="4397261"/>
          </a:xfrm>
          <a:custGeom>
            <a:avLst/>
            <a:gdLst/>
            <a:ahLst/>
            <a:cxnLst/>
            <a:rect r="r" b="b" t="t" l="l"/>
            <a:pathLst>
              <a:path h="4397261" w="4397261">
                <a:moveTo>
                  <a:pt x="0" y="0"/>
                </a:moveTo>
                <a:lnTo>
                  <a:pt x="4397261" y="0"/>
                </a:lnTo>
                <a:lnTo>
                  <a:pt x="4397261" y="4397261"/>
                </a:lnTo>
                <a:lnTo>
                  <a:pt x="0" y="4397261"/>
                </a:lnTo>
                <a:lnTo>
                  <a:pt x="0" y="0"/>
                </a:lnTo>
                <a:close/>
              </a:path>
            </a:pathLst>
          </a:custGeom>
          <a:blipFill>
            <a:blip r:embed="rId7"/>
            <a:stretch>
              <a:fillRect l="0" t="0" r="0" b="0"/>
            </a:stretch>
          </a:blipFill>
        </p:spPr>
      </p:sp>
      <p:sp>
        <p:nvSpPr>
          <p:cNvPr name="TextBox 6" id="6"/>
          <p:cNvSpPr txBox="true"/>
          <p:nvPr/>
        </p:nvSpPr>
        <p:spPr>
          <a:xfrm rot="0">
            <a:off x="2984832" y="3386571"/>
            <a:ext cx="12338441" cy="2179166"/>
          </a:xfrm>
          <a:prstGeom prst="rect">
            <a:avLst/>
          </a:prstGeom>
        </p:spPr>
        <p:txBody>
          <a:bodyPr anchor="t" rtlCol="false" tIns="0" lIns="0" bIns="0" rIns="0">
            <a:spAutoFit/>
          </a:bodyPr>
          <a:lstStyle/>
          <a:p>
            <a:pPr algn="ctr">
              <a:lnSpc>
                <a:spcPts val="4313"/>
              </a:lnSpc>
            </a:pPr>
            <a:r>
              <a:rPr lang="en-US" sz="3081">
                <a:solidFill>
                  <a:srgbClr val="000000"/>
                </a:solidFill>
                <a:latin typeface="Arimo Bold"/>
              </a:rPr>
              <a:t>In this project, we deploy a Streamlit app that detects transaction Fraud based on user inputs. The app loads a trained Random Forest classifier model and applies it to the user input data to detect whether or not the transactions is likely to Fraud.</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717691" y="-886608"/>
            <a:ext cx="3492783" cy="3492783"/>
            <a:chOff x="0" y="0"/>
            <a:chExt cx="6350000" cy="6350000"/>
          </a:xfrm>
        </p:grpSpPr>
        <p:sp>
          <p:nvSpPr>
            <p:cNvPr name="Freeform 3" id="3"/>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6F6F6"/>
            </a:solidFill>
          </p:spPr>
        </p:sp>
      </p:grpSp>
      <p:sp>
        <p:nvSpPr>
          <p:cNvPr name="Freeform 4" id="4"/>
          <p:cNvSpPr/>
          <p:nvPr/>
        </p:nvSpPr>
        <p:spPr>
          <a:xfrm flipH="false" flipV="false" rot="-1478950">
            <a:off x="11769580" y="4666801"/>
            <a:ext cx="16222431" cy="13184412"/>
          </a:xfrm>
          <a:custGeom>
            <a:avLst/>
            <a:gdLst/>
            <a:ahLst/>
            <a:cxnLst/>
            <a:rect r="r" b="b" t="t" l="l"/>
            <a:pathLst>
              <a:path h="13184412" w="16222431">
                <a:moveTo>
                  <a:pt x="0" y="0"/>
                </a:moveTo>
                <a:lnTo>
                  <a:pt x="16222431" y="0"/>
                </a:lnTo>
                <a:lnTo>
                  <a:pt x="16222431" y="13184413"/>
                </a:lnTo>
                <a:lnTo>
                  <a:pt x="0" y="1318441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10220028">
            <a:off x="-12285226" y="-5788943"/>
            <a:ext cx="14943376" cy="12144889"/>
          </a:xfrm>
          <a:custGeom>
            <a:avLst/>
            <a:gdLst/>
            <a:ahLst/>
            <a:cxnLst/>
            <a:rect r="r" b="b" t="t" l="l"/>
            <a:pathLst>
              <a:path h="12144889" w="14943376">
                <a:moveTo>
                  <a:pt x="0" y="0"/>
                </a:moveTo>
                <a:lnTo>
                  <a:pt x="14943377" y="0"/>
                </a:lnTo>
                <a:lnTo>
                  <a:pt x="14943377" y="12144890"/>
                </a:lnTo>
                <a:lnTo>
                  <a:pt x="0" y="1214489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3242259" y="1399134"/>
            <a:ext cx="13034151" cy="7859166"/>
            <a:chOff x="0" y="0"/>
            <a:chExt cx="17378868" cy="10478888"/>
          </a:xfrm>
        </p:grpSpPr>
        <p:sp>
          <p:nvSpPr>
            <p:cNvPr name="Freeform 7" id="7"/>
            <p:cNvSpPr/>
            <p:nvPr/>
          </p:nvSpPr>
          <p:spPr>
            <a:xfrm flipH="false" flipV="false" rot="0">
              <a:off x="0" y="0"/>
              <a:ext cx="17378868" cy="10478888"/>
            </a:xfrm>
            <a:custGeom>
              <a:avLst/>
              <a:gdLst/>
              <a:ahLst/>
              <a:cxnLst/>
              <a:rect r="r" b="b" t="t" l="l"/>
              <a:pathLst>
                <a:path h="10478888" w="17378868">
                  <a:moveTo>
                    <a:pt x="0" y="0"/>
                  </a:moveTo>
                  <a:lnTo>
                    <a:pt x="17378868" y="0"/>
                  </a:lnTo>
                  <a:lnTo>
                    <a:pt x="17378868" y="10478888"/>
                  </a:lnTo>
                  <a:lnTo>
                    <a:pt x="0" y="10478888"/>
                  </a:lnTo>
                  <a:lnTo>
                    <a:pt x="0" y="0"/>
                  </a:lnTo>
                  <a:close/>
                </a:path>
              </a:pathLst>
            </a:custGeom>
            <a:blipFill>
              <a:blip r:embed="rId4"/>
              <a:stretch>
                <a:fillRect l="0" t="0" r="0" b="-10476"/>
              </a:stretch>
            </a:blipFill>
          </p:spPr>
        </p:sp>
        <p:sp>
          <p:nvSpPr>
            <p:cNvPr name="TextBox 8" id="8"/>
            <p:cNvSpPr txBox="true"/>
            <p:nvPr/>
          </p:nvSpPr>
          <p:spPr>
            <a:xfrm rot="0">
              <a:off x="2496757" y="5382319"/>
              <a:ext cx="12118823" cy="1310928"/>
            </a:xfrm>
            <a:prstGeom prst="rect">
              <a:avLst/>
            </a:prstGeom>
          </p:spPr>
          <p:txBody>
            <a:bodyPr anchor="t" rtlCol="false" tIns="0" lIns="0" bIns="0" rIns="0">
              <a:spAutoFit/>
            </a:bodyPr>
            <a:lstStyle/>
            <a:p>
              <a:pPr algn="ctr">
                <a:lnSpc>
                  <a:spcPts val="7154"/>
                </a:lnSpc>
              </a:pPr>
              <a:r>
                <a:rPr lang="en-US" sz="7154">
                  <a:solidFill>
                    <a:srgbClr val="BAACF3"/>
                  </a:solidFill>
                  <a:latin typeface="PT Serif Bold"/>
                </a:rPr>
                <a:t>Thanks for Listening</a:t>
              </a:r>
            </a:p>
          </p:txBody>
        </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418269">
            <a:off x="9029841" y="4333672"/>
            <a:ext cx="14275545" cy="11602125"/>
          </a:xfrm>
          <a:custGeom>
            <a:avLst/>
            <a:gdLst/>
            <a:ahLst/>
            <a:cxnLst/>
            <a:rect r="r" b="b" t="t" l="l"/>
            <a:pathLst>
              <a:path h="11602125" w="14275545">
                <a:moveTo>
                  <a:pt x="0" y="0"/>
                </a:moveTo>
                <a:lnTo>
                  <a:pt x="14275545" y="0"/>
                </a:lnTo>
                <a:lnTo>
                  <a:pt x="14275545" y="11602125"/>
                </a:lnTo>
                <a:lnTo>
                  <a:pt x="0" y="1160212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3" id="3"/>
          <p:cNvSpPr/>
          <p:nvPr/>
        </p:nvSpPr>
        <p:spPr>
          <a:xfrm>
            <a:off x="3237838" y="3829050"/>
            <a:ext cx="10679538" cy="0"/>
          </a:xfrm>
          <a:prstGeom prst="line">
            <a:avLst/>
          </a:prstGeom>
          <a:ln cap="rnd" w="95250">
            <a:solidFill>
              <a:srgbClr val="283035"/>
            </a:solidFill>
            <a:prstDash val="solid"/>
            <a:headEnd type="none" len="sm" w="sm"/>
            <a:tailEnd type="none" len="sm" w="sm"/>
          </a:ln>
        </p:spPr>
      </p:sp>
      <p:sp>
        <p:nvSpPr>
          <p:cNvPr name="Freeform 4" id="4"/>
          <p:cNvSpPr/>
          <p:nvPr/>
        </p:nvSpPr>
        <p:spPr>
          <a:xfrm flipH="false" flipV="false" rot="0">
            <a:off x="13217367" y="979685"/>
            <a:ext cx="4211813" cy="906029"/>
          </a:xfrm>
          <a:custGeom>
            <a:avLst/>
            <a:gdLst/>
            <a:ahLst/>
            <a:cxnLst/>
            <a:rect r="r" b="b" t="t" l="l"/>
            <a:pathLst>
              <a:path h="906029" w="4211813">
                <a:moveTo>
                  <a:pt x="0" y="0"/>
                </a:moveTo>
                <a:lnTo>
                  <a:pt x="4211812" y="0"/>
                </a:lnTo>
                <a:lnTo>
                  <a:pt x="4211812" y="906029"/>
                </a:lnTo>
                <a:lnTo>
                  <a:pt x="0" y="906029"/>
                </a:lnTo>
                <a:lnTo>
                  <a:pt x="0" y="0"/>
                </a:lnTo>
                <a:close/>
              </a:path>
            </a:pathLst>
          </a:custGeom>
          <a:blipFill>
            <a:blip r:embed="rId4"/>
            <a:stretch>
              <a:fillRect l="0" t="0" r="0" b="0"/>
            </a:stretch>
          </a:blipFill>
        </p:spPr>
      </p:sp>
      <p:sp>
        <p:nvSpPr>
          <p:cNvPr name="Freeform 5" id="5"/>
          <p:cNvSpPr/>
          <p:nvPr/>
        </p:nvSpPr>
        <p:spPr>
          <a:xfrm flipH="false" flipV="false" rot="0">
            <a:off x="798647" y="871149"/>
            <a:ext cx="7072203" cy="1143340"/>
          </a:xfrm>
          <a:custGeom>
            <a:avLst/>
            <a:gdLst/>
            <a:ahLst/>
            <a:cxnLst/>
            <a:rect r="r" b="b" t="t" l="l"/>
            <a:pathLst>
              <a:path h="1143340" w="7072203">
                <a:moveTo>
                  <a:pt x="0" y="0"/>
                </a:moveTo>
                <a:lnTo>
                  <a:pt x="7072203" y="0"/>
                </a:lnTo>
                <a:lnTo>
                  <a:pt x="7072203" y="1143340"/>
                </a:lnTo>
                <a:lnTo>
                  <a:pt x="0" y="1143340"/>
                </a:lnTo>
                <a:lnTo>
                  <a:pt x="0" y="0"/>
                </a:lnTo>
                <a:close/>
              </a:path>
            </a:pathLst>
          </a:custGeom>
          <a:blipFill>
            <a:blip r:embed="rId5"/>
            <a:stretch>
              <a:fillRect l="0" t="0" r="0" b="0"/>
            </a:stretch>
          </a:blipFill>
        </p:spPr>
      </p:sp>
      <p:sp>
        <p:nvSpPr>
          <p:cNvPr name="Freeform 6" id="6"/>
          <p:cNvSpPr/>
          <p:nvPr/>
        </p:nvSpPr>
        <p:spPr>
          <a:xfrm flipH="false" flipV="false" rot="0">
            <a:off x="119915" y="6699922"/>
            <a:ext cx="3587078" cy="3587078"/>
          </a:xfrm>
          <a:custGeom>
            <a:avLst/>
            <a:gdLst/>
            <a:ahLst/>
            <a:cxnLst/>
            <a:rect r="r" b="b" t="t" l="l"/>
            <a:pathLst>
              <a:path h="3587078" w="3587078">
                <a:moveTo>
                  <a:pt x="0" y="0"/>
                </a:moveTo>
                <a:lnTo>
                  <a:pt x="3587078" y="0"/>
                </a:lnTo>
                <a:lnTo>
                  <a:pt x="3587078" y="3587078"/>
                </a:lnTo>
                <a:lnTo>
                  <a:pt x="0" y="3587078"/>
                </a:lnTo>
                <a:lnTo>
                  <a:pt x="0" y="0"/>
                </a:lnTo>
                <a:close/>
              </a:path>
            </a:pathLst>
          </a:custGeom>
          <a:blipFill>
            <a:blip r:embed="rId6"/>
            <a:stretch>
              <a:fillRect l="0" t="0" r="0" b="0"/>
            </a:stretch>
          </a:blipFill>
        </p:spPr>
      </p:sp>
      <p:sp>
        <p:nvSpPr>
          <p:cNvPr name="TextBox 7" id="7"/>
          <p:cNvSpPr txBox="true"/>
          <p:nvPr/>
        </p:nvSpPr>
        <p:spPr>
          <a:xfrm rot="0">
            <a:off x="6372613" y="2896202"/>
            <a:ext cx="5542774" cy="614045"/>
          </a:xfrm>
          <a:prstGeom prst="rect">
            <a:avLst/>
          </a:prstGeom>
        </p:spPr>
        <p:txBody>
          <a:bodyPr anchor="t" rtlCol="false" tIns="0" lIns="0" bIns="0" rIns="0">
            <a:spAutoFit/>
          </a:bodyPr>
          <a:lstStyle/>
          <a:p>
            <a:pPr algn="ctr">
              <a:lnSpc>
                <a:spcPts val="4839"/>
              </a:lnSpc>
            </a:pPr>
            <a:r>
              <a:rPr lang="en-US" sz="3999">
                <a:solidFill>
                  <a:srgbClr val="8A4C8E"/>
                </a:solidFill>
                <a:latin typeface="Droid Serif Bold"/>
              </a:rPr>
              <a:t>G-1  Team Members </a:t>
            </a:r>
          </a:p>
        </p:txBody>
      </p:sp>
      <p:sp>
        <p:nvSpPr>
          <p:cNvPr name="TextBox 8" id="8"/>
          <p:cNvSpPr txBox="true"/>
          <p:nvPr/>
        </p:nvSpPr>
        <p:spPr>
          <a:xfrm rot="0">
            <a:off x="2884209" y="4010025"/>
            <a:ext cx="7627132" cy="3090545"/>
          </a:xfrm>
          <a:prstGeom prst="rect">
            <a:avLst/>
          </a:prstGeom>
        </p:spPr>
        <p:txBody>
          <a:bodyPr anchor="t" rtlCol="false" tIns="0" lIns="0" bIns="0" rIns="0">
            <a:spAutoFit/>
          </a:bodyPr>
          <a:lstStyle/>
          <a:p>
            <a:pPr marL="863596" indent="-431798" lvl="1">
              <a:lnSpc>
                <a:spcPts val="4839"/>
              </a:lnSpc>
              <a:buFont typeface="Arial"/>
              <a:buChar char="•"/>
            </a:pPr>
            <a:r>
              <a:rPr lang="en-US" sz="3999">
                <a:solidFill>
                  <a:srgbClr val="283035"/>
                </a:solidFill>
                <a:latin typeface="Poppins"/>
              </a:rPr>
              <a:t>Ammar Alhawashem</a:t>
            </a:r>
          </a:p>
          <a:p>
            <a:pPr marL="863596" indent="-431798" lvl="1">
              <a:lnSpc>
                <a:spcPts val="4839"/>
              </a:lnSpc>
              <a:buFont typeface="Arial"/>
              <a:buChar char="•"/>
            </a:pPr>
            <a:r>
              <a:rPr lang="en-US" sz="3999">
                <a:solidFill>
                  <a:srgbClr val="283035"/>
                </a:solidFill>
                <a:latin typeface="Poppins"/>
              </a:rPr>
              <a:t>Maram Alzahrani</a:t>
            </a:r>
          </a:p>
          <a:p>
            <a:pPr marL="863596" indent="-431798" lvl="1">
              <a:lnSpc>
                <a:spcPts val="4839"/>
              </a:lnSpc>
              <a:buFont typeface="Arial"/>
              <a:buChar char="•"/>
            </a:pPr>
            <a:r>
              <a:rPr lang="en-US" sz="3999">
                <a:solidFill>
                  <a:srgbClr val="283035"/>
                </a:solidFill>
                <a:latin typeface="Poppins"/>
              </a:rPr>
              <a:t>Noof Alsafi</a:t>
            </a:r>
          </a:p>
          <a:p>
            <a:pPr marL="863596" indent="-431798" lvl="1">
              <a:lnSpc>
                <a:spcPts val="4839"/>
              </a:lnSpc>
              <a:buFont typeface="Arial"/>
              <a:buChar char="•"/>
            </a:pPr>
            <a:r>
              <a:rPr lang="en-US" sz="3999">
                <a:solidFill>
                  <a:srgbClr val="283035"/>
                </a:solidFill>
                <a:latin typeface="Poppins"/>
              </a:rPr>
              <a:t>Taif Alzahr</a:t>
            </a:r>
          </a:p>
          <a:p>
            <a:pPr marL="863596" indent="-431798" lvl="1">
              <a:lnSpc>
                <a:spcPts val="4839"/>
              </a:lnSpc>
              <a:buFont typeface="Arial"/>
              <a:buChar char="•"/>
            </a:pPr>
            <a:r>
              <a:rPr lang="en-US" sz="3999">
                <a:solidFill>
                  <a:srgbClr val="283035"/>
                </a:solidFill>
                <a:latin typeface="Poppins"/>
              </a:rPr>
              <a:t>Sara</a:t>
            </a:r>
          </a:p>
        </p:txBody>
      </p:sp>
      <p:sp>
        <p:nvSpPr>
          <p:cNvPr name="TextBox 9" id="9"/>
          <p:cNvSpPr txBox="true"/>
          <p:nvPr/>
        </p:nvSpPr>
        <p:spPr>
          <a:xfrm rot="0">
            <a:off x="9632168" y="4010025"/>
            <a:ext cx="7627132" cy="3090545"/>
          </a:xfrm>
          <a:prstGeom prst="rect">
            <a:avLst/>
          </a:prstGeom>
        </p:spPr>
        <p:txBody>
          <a:bodyPr anchor="t" rtlCol="false" tIns="0" lIns="0" bIns="0" rIns="0">
            <a:spAutoFit/>
          </a:bodyPr>
          <a:lstStyle/>
          <a:p>
            <a:pPr marL="863596" indent="-431798" lvl="1">
              <a:lnSpc>
                <a:spcPts val="4839"/>
              </a:lnSpc>
              <a:buFont typeface="Arial"/>
              <a:buChar char="•"/>
            </a:pPr>
            <a:r>
              <a:rPr lang="en-US" sz="3999">
                <a:solidFill>
                  <a:srgbClr val="283035"/>
                </a:solidFill>
                <a:latin typeface="Poppins"/>
              </a:rPr>
              <a:t>Noura Alajmi</a:t>
            </a:r>
          </a:p>
          <a:p>
            <a:pPr marL="863596" indent="-431798" lvl="1">
              <a:lnSpc>
                <a:spcPts val="4839"/>
              </a:lnSpc>
              <a:buFont typeface="Arial"/>
              <a:buChar char="•"/>
            </a:pPr>
            <a:r>
              <a:rPr lang="en-US" sz="3999">
                <a:solidFill>
                  <a:srgbClr val="283035"/>
                </a:solidFill>
                <a:latin typeface="Poppins"/>
              </a:rPr>
              <a:t>Hibah Sindi</a:t>
            </a:r>
          </a:p>
          <a:p>
            <a:pPr marL="863596" indent="-431798" lvl="1">
              <a:lnSpc>
                <a:spcPts val="4839"/>
              </a:lnSpc>
              <a:buFont typeface="Arial"/>
              <a:buChar char="•"/>
            </a:pPr>
            <a:r>
              <a:rPr lang="en-US" sz="3999">
                <a:solidFill>
                  <a:srgbClr val="283035"/>
                </a:solidFill>
                <a:latin typeface="Poppins"/>
              </a:rPr>
              <a:t>Shahad Ali</a:t>
            </a:r>
          </a:p>
          <a:p>
            <a:pPr marL="863596" indent="-431798" lvl="1">
              <a:lnSpc>
                <a:spcPts val="4839"/>
              </a:lnSpc>
              <a:buFont typeface="Arial"/>
              <a:buChar char="•"/>
            </a:pPr>
            <a:r>
              <a:rPr lang="en-US" sz="3999">
                <a:solidFill>
                  <a:srgbClr val="283035"/>
                </a:solidFill>
                <a:latin typeface="Poppins"/>
              </a:rPr>
              <a:t>Reema Almeshal</a:t>
            </a:r>
          </a:p>
          <a:p>
            <a:pPr marL="863596" indent="-431798" lvl="1">
              <a:lnSpc>
                <a:spcPts val="4839"/>
              </a:lnSpc>
              <a:buFont typeface="Arial"/>
              <a:buChar char="•"/>
            </a:pPr>
            <a:r>
              <a:rPr lang="en-US" sz="3999">
                <a:solidFill>
                  <a:srgbClr val="283035"/>
                </a:solidFill>
                <a:latin typeface="Poppins"/>
              </a:rPr>
              <a:t>Raya</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3106827">
            <a:off x="12513675" y="1467473"/>
            <a:ext cx="15696036" cy="12756597"/>
          </a:xfrm>
          <a:custGeom>
            <a:avLst/>
            <a:gdLst/>
            <a:ahLst/>
            <a:cxnLst/>
            <a:rect r="r" b="b" t="t" l="l"/>
            <a:pathLst>
              <a:path h="12756597" w="15696036">
                <a:moveTo>
                  <a:pt x="0" y="0"/>
                </a:moveTo>
                <a:lnTo>
                  <a:pt x="15696036" y="0"/>
                </a:lnTo>
                <a:lnTo>
                  <a:pt x="15696036" y="12756597"/>
                </a:lnTo>
                <a:lnTo>
                  <a:pt x="0" y="1275659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3217367" y="979685"/>
            <a:ext cx="4211813" cy="906029"/>
          </a:xfrm>
          <a:custGeom>
            <a:avLst/>
            <a:gdLst/>
            <a:ahLst/>
            <a:cxnLst/>
            <a:rect r="r" b="b" t="t" l="l"/>
            <a:pathLst>
              <a:path h="906029" w="4211813">
                <a:moveTo>
                  <a:pt x="0" y="0"/>
                </a:moveTo>
                <a:lnTo>
                  <a:pt x="4211812" y="0"/>
                </a:lnTo>
                <a:lnTo>
                  <a:pt x="4211812" y="906029"/>
                </a:lnTo>
                <a:lnTo>
                  <a:pt x="0" y="906029"/>
                </a:lnTo>
                <a:lnTo>
                  <a:pt x="0" y="0"/>
                </a:lnTo>
                <a:close/>
              </a:path>
            </a:pathLst>
          </a:custGeom>
          <a:blipFill>
            <a:blip r:embed="rId4"/>
            <a:stretch>
              <a:fillRect l="0" t="0" r="0" b="0"/>
            </a:stretch>
          </a:blipFill>
        </p:spPr>
      </p:sp>
      <p:sp>
        <p:nvSpPr>
          <p:cNvPr name="Freeform 4" id="4"/>
          <p:cNvSpPr/>
          <p:nvPr/>
        </p:nvSpPr>
        <p:spPr>
          <a:xfrm flipH="false" flipV="false" rot="0">
            <a:off x="798647" y="871149"/>
            <a:ext cx="7072203" cy="1143340"/>
          </a:xfrm>
          <a:custGeom>
            <a:avLst/>
            <a:gdLst/>
            <a:ahLst/>
            <a:cxnLst/>
            <a:rect r="r" b="b" t="t" l="l"/>
            <a:pathLst>
              <a:path h="1143340" w="7072203">
                <a:moveTo>
                  <a:pt x="0" y="0"/>
                </a:moveTo>
                <a:lnTo>
                  <a:pt x="7072203" y="0"/>
                </a:lnTo>
                <a:lnTo>
                  <a:pt x="7072203" y="1143340"/>
                </a:lnTo>
                <a:lnTo>
                  <a:pt x="0" y="1143340"/>
                </a:lnTo>
                <a:lnTo>
                  <a:pt x="0" y="0"/>
                </a:lnTo>
                <a:close/>
              </a:path>
            </a:pathLst>
          </a:custGeom>
          <a:blipFill>
            <a:blip r:embed="rId5"/>
            <a:stretch>
              <a:fillRect l="0" t="0" r="0" b="0"/>
            </a:stretch>
          </a:blipFill>
        </p:spPr>
      </p:sp>
      <p:sp>
        <p:nvSpPr>
          <p:cNvPr name="Freeform 5" id="5"/>
          <p:cNvSpPr/>
          <p:nvPr/>
        </p:nvSpPr>
        <p:spPr>
          <a:xfrm flipH="false" flipV="false" rot="0">
            <a:off x="10733751" y="3803591"/>
            <a:ext cx="5175559" cy="5175559"/>
          </a:xfrm>
          <a:custGeom>
            <a:avLst/>
            <a:gdLst/>
            <a:ahLst/>
            <a:cxnLst/>
            <a:rect r="r" b="b" t="t" l="l"/>
            <a:pathLst>
              <a:path h="5175559" w="5175559">
                <a:moveTo>
                  <a:pt x="0" y="0"/>
                </a:moveTo>
                <a:lnTo>
                  <a:pt x="5175559" y="0"/>
                </a:lnTo>
                <a:lnTo>
                  <a:pt x="5175559" y="5175559"/>
                </a:lnTo>
                <a:lnTo>
                  <a:pt x="0" y="5175559"/>
                </a:lnTo>
                <a:lnTo>
                  <a:pt x="0" y="0"/>
                </a:lnTo>
                <a:close/>
              </a:path>
            </a:pathLst>
          </a:custGeom>
          <a:blipFill>
            <a:blip r:embed="rId6"/>
            <a:stretch>
              <a:fillRect l="0" t="0" r="0" b="0"/>
            </a:stretch>
          </a:blipFill>
        </p:spPr>
      </p:sp>
      <p:sp>
        <p:nvSpPr>
          <p:cNvPr name="TextBox 6" id="6"/>
          <p:cNvSpPr txBox="true"/>
          <p:nvPr/>
        </p:nvSpPr>
        <p:spPr>
          <a:xfrm rot="0">
            <a:off x="1028700" y="2854284"/>
            <a:ext cx="7106636" cy="930257"/>
          </a:xfrm>
          <a:prstGeom prst="rect">
            <a:avLst/>
          </a:prstGeom>
        </p:spPr>
        <p:txBody>
          <a:bodyPr anchor="t" rtlCol="false" tIns="0" lIns="0" bIns="0" rIns="0">
            <a:spAutoFit/>
          </a:bodyPr>
          <a:lstStyle/>
          <a:p>
            <a:pPr>
              <a:lnSpc>
                <a:spcPts val="7600"/>
              </a:lnSpc>
            </a:pPr>
            <a:r>
              <a:rPr lang="en-US" sz="5000">
                <a:solidFill>
                  <a:srgbClr val="283035"/>
                </a:solidFill>
                <a:latin typeface="Droid Serif Bold"/>
              </a:rPr>
              <a:t>Outlines:</a:t>
            </a:r>
          </a:p>
        </p:txBody>
      </p:sp>
      <p:sp>
        <p:nvSpPr>
          <p:cNvPr name="TextBox 7" id="7"/>
          <p:cNvSpPr txBox="true"/>
          <p:nvPr/>
        </p:nvSpPr>
        <p:spPr>
          <a:xfrm rot="0">
            <a:off x="2162876" y="3775016"/>
            <a:ext cx="12214730" cy="4805680"/>
          </a:xfrm>
          <a:prstGeom prst="rect">
            <a:avLst/>
          </a:prstGeom>
        </p:spPr>
        <p:txBody>
          <a:bodyPr anchor="t" rtlCol="false" tIns="0" lIns="0" bIns="0" rIns="0">
            <a:spAutoFit/>
          </a:bodyPr>
          <a:lstStyle/>
          <a:p>
            <a:pPr marL="755652" indent="-377826" lvl="1">
              <a:lnSpc>
                <a:spcPts val="4235"/>
              </a:lnSpc>
              <a:buFont typeface="Arial"/>
              <a:buChar char="•"/>
            </a:pPr>
            <a:r>
              <a:rPr lang="en-US" sz="3500">
                <a:solidFill>
                  <a:srgbClr val="674890"/>
                </a:solidFill>
                <a:latin typeface="Droid Serif Bold"/>
              </a:rPr>
              <a:t>Project Overview</a:t>
            </a:r>
          </a:p>
          <a:p>
            <a:pPr marL="755652" indent="-377826" lvl="1">
              <a:lnSpc>
                <a:spcPts val="4235"/>
              </a:lnSpc>
              <a:buFont typeface="Arial"/>
              <a:buChar char="•"/>
            </a:pPr>
            <a:r>
              <a:rPr lang="en-US" sz="3500">
                <a:solidFill>
                  <a:srgbClr val="674890"/>
                </a:solidFill>
                <a:latin typeface="Droid Serif Bold"/>
              </a:rPr>
              <a:t>Data Analysis and Visualization</a:t>
            </a:r>
          </a:p>
          <a:p>
            <a:pPr marL="755652" indent="-377826" lvl="1">
              <a:lnSpc>
                <a:spcPts val="4235"/>
              </a:lnSpc>
              <a:buFont typeface="Arial"/>
              <a:buChar char="•"/>
            </a:pPr>
            <a:r>
              <a:rPr lang="en-US" sz="3500">
                <a:solidFill>
                  <a:srgbClr val="674890"/>
                </a:solidFill>
                <a:latin typeface="Droid Serif Bold"/>
              </a:rPr>
              <a:t>Predictive Model</a:t>
            </a:r>
          </a:p>
          <a:p>
            <a:pPr marL="1511304" indent="-503768" lvl="2">
              <a:lnSpc>
                <a:spcPts val="4235"/>
              </a:lnSpc>
              <a:buFont typeface="Arial"/>
              <a:buChar char="⚬"/>
            </a:pPr>
            <a:r>
              <a:rPr lang="en-US" sz="3500">
                <a:solidFill>
                  <a:srgbClr val="674890"/>
                </a:solidFill>
                <a:latin typeface="Droid Serif Bold"/>
              </a:rPr>
              <a:t>Logistic Regression model</a:t>
            </a:r>
          </a:p>
          <a:p>
            <a:pPr marL="1511304" indent="-503768" lvl="2">
              <a:lnSpc>
                <a:spcPts val="4235"/>
              </a:lnSpc>
              <a:buFont typeface="Arial"/>
              <a:buChar char="⚬"/>
            </a:pPr>
            <a:r>
              <a:rPr lang="en-US" sz="3500">
                <a:solidFill>
                  <a:srgbClr val="674890"/>
                </a:solidFill>
                <a:latin typeface="Droid Serif Bold"/>
              </a:rPr>
              <a:t>RF model</a:t>
            </a:r>
          </a:p>
          <a:p>
            <a:pPr marL="1511304" indent="-503768" lvl="2">
              <a:lnSpc>
                <a:spcPts val="4235"/>
              </a:lnSpc>
              <a:buFont typeface="Arial"/>
              <a:buChar char="⚬"/>
            </a:pPr>
            <a:r>
              <a:rPr lang="en-US" sz="3500">
                <a:solidFill>
                  <a:srgbClr val="674890"/>
                </a:solidFill>
                <a:latin typeface="Droid Serif Bold"/>
              </a:rPr>
              <a:t>XG Boost model</a:t>
            </a:r>
          </a:p>
          <a:p>
            <a:pPr marL="1511304" indent="-503768" lvl="2">
              <a:lnSpc>
                <a:spcPts val="4235"/>
              </a:lnSpc>
              <a:buFont typeface="Arial"/>
              <a:buChar char="⚬"/>
            </a:pPr>
            <a:r>
              <a:rPr lang="en-US" sz="3500">
                <a:solidFill>
                  <a:srgbClr val="674890"/>
                </a:solidFill>
                <a:latin typeface="Droid Serif Bold"/>
              </a:rPr>
              <a:t>Neural Network</a:t>
            </a:r>
          </a:p>
          <a:p>
            <a:pPr marL="755652" indent="-377826" lvl="1">
              <a:lnSpc>
                <a:spcPts val="4235"/>
              </a:lnSpc>
              <a:buFont typeface="Arial"/>
              <a:buChar char="•"/>
            </a:pPr>
            <a:r>
              <a:rPr lang="en-US" sz="3500">
                <a:solidFill>
                  <a:srgbClr val="674890"/>
                </a:solidFill>
                <a:latin typeface="Droid Serif Bold"/>
              </a:rPr>
              <a:t>Model Deployment</a:t>
            </a:r>
          </a:p>
          <a:p>
            <a:pPr marL="755652" indent="-377826" lvl="1">
              <a:lnSpc>
                <a:spcPts val="4235"/>
              </a:lnSpc>
              <a:buFont typeface="Arial"/>
              <a:buChar char="•"/>
            </a:pPr>
            <a:r>
              <a:rPr lang="en-US" sz="3500">
                <a:solidFill>
                  <a:srgbClr val="674890"/>
                </a:solidFill>
                <a:latin typeface="Droid Serif Bold"/>
              </a:rPr>
              <a:t>Conclusion</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2783229">
            <a:off x="-8668694" y="4751048"/>
            <a:ext cx="14943376" cy="12144889"/>
          </a:xfrm>
          <a:custGeom>
            <a:avLst/>
            <a:gdLst/>
            <a:ahLst/>
            <a:cxnLst/>
            <a:rect r="r" b="b" t="t" l="l"/>
            <a:pathLst>
              <a:path h="12144889" w="14943376">
                <a:moveTo>
                  <a:pt x="0" y="0"/>
                </a:moveTo>
                <a:lnTo>
                  <a:pt x="14943376" y="0"/>
                </a:lnTo>
                <a:lnTo>
                  <a:pt x="14943376" y="12144890"/>
                </a:lnTo>
                <a:lnTo>
                  <a:pt x="0" y="1214489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3217367" y="979685"/>
            <a:ext cx="4211813" cy="906029"/>
          </a:xfrm>
          <a:custGeom>
            <a:avLst/>
            <a:gdLst/>
            <a:ahLst/>
            <a:cxnLst/>
            <a:rect r="r" b="b" t="t" l="l"/>
            <a:pathLst>
              <a:path h="906029" w="4211813">
                <a:moveTo>
                  <a:pt x="0" y="0"/>
                </a:moveTo>
                <a:lnTo>
                  <a:pt x="4211812" y="0"/>
                </a:lnTo>
                <a:lnTo>
                  <a:pt x="4211812" y="906029"/>
                </a:lnTo>
                <a:lnTo>
                  <a:pt x="0" y="906029"/>
                </a:lnTo>
                <a:lnTo>
                  <a:pt x="0" y="0"/>
                </a:lnTo>
                <a:close/>
              </a:path>
            </a:pathLst>
          </a:custGeom>
          <a:blipFill>
            <a:blip r:embed="rId4"/>
            <a:stretch>
              <a:fillRect l="0" t="0" r="0" b="0"/>
            </a:stretch>
          </a:blipFill>
        </p:spPr>
      </p:sp>
      <p:sp>
        <p:nvSpPr>
          <p:cNvPr name="Freeform 4" id="4"/>
          <p:cNvSpPr/>
          <p:nvPr/>
        </p:nvSpPr>
        <p:spPr>
          <a:xfrm flipH="false" flipV="false" rot="0">
            <a:off x="798647" y="871149"/>
            <a:ext cx="7072203" cy="1143340"/>
          </a:xfrm>
          <a:custGeom>
            <a:avLst/>
            <a:gdLst/>
            <a:ahLst/>
            <a:cxnLst/>
            <a:rect r="r" b="b" t="t" l="l"/>
            <a:pathLst>
              <a:path h="1143340" w="7072203">
                <a:moveTo>
                  <a:pt x="0" y="0"/>
                </a:moveTo>
                <a:lnTo>
                  <a:pt x="7072203" y="0"/>
                </a:lnTo>
                <a:lnTo>
                  <a:pt x="7072203" y="1143340"/>
                </a:lnTo>
                <a:lnTo>
                  <a:pt x="0" y="1143340"/>
                </a:lnTo>
                <a:lnTo>
                  <a:pt x="0" y="0"/>
                </a:lnTo>
                <a:close/>
              </a:path>
            </a:pathLst>
          </a:custGeom>
          <a:blipFill>
            <a:blip r:embed="rId5"/>
            <a:stretch>
              <a:fillRect l="0" t="0" r="0" b="0"/>
            </a:stretch>
          </a:blipFill>
        </p:spPr>
      </p:sp>
      <p:sp>
        <p:nvSpPr>
          <p:cNvPr name="Freeform 5" id="5"/>
          <p:cNvSpPr/>
          <p:nvPr/>
        </p:nvSpPr>
        <p:spPr>
          <a:xfrm flipH="false" flipV="false" rot="0">
            <a:off x="13543987" y="5542987"/>
            <a:ext cx="4744013" cy="4744013"/>
          </a:xfrm>
          <a:custGeom>
            <a:avLst/>
            <a:gdLst/>
            <a:ahLst/>
            <a:cxnLst/>
            <a:rect r="r" b="b" t="t" l="l"/>
            <a:pathLst>
              <a:path h="4744013" w="4744013">
                <a:moveTo>
                  <a:pt x="0" y="0"/>
                </a:moveTo>
                <a:lnTo>
                  <a:pt x="4744013" y="0"/>
                </a:lnTo>
                <a:lnTo>
                  <a:pt x="4744013" y="4744013"/>
                </a:lnTo>
                <a:lnTo>
                  <a:pt x="0" y="4744013"/>
                </a:lnTo>
                <a:lnTo>
                  <a:pt x="0" y="0"/>
                </a:lnTo>
                <a:close/>
              </a:path>
            </a:pathLst>
          </a:custGeom>
          <a:blipFill>
            <a:blip r:embed="rId6"/>
            <a:stretch>
              <a:fillRect l="0" t="0" r="0" b="0"/>
            </a:stretch>
          </a:blipFill>
        </p:spPr>
      </p:sp>
      <p:sp>
        <p:nvSpPr>
          <p:cNvPr name="TextBox 6" id="6"/>
          <p:cNvSpPr txBox="true"/>
          <p:nvPr/>
        </p:nvSpPr>
        <p:spPr>
          <a:xfrm rot="0">
            <a:off x="4730926" y="4668838"/>
            <a:ext cx="8826148" cy="1120774"/>
          </a:xfrm>
          <a:prstGeom prst="rect">
            <a:avLst/>
          </a:prstGeom>
        </p:spPr>
        <p:txBody>
          <a:bodyPr anchor="t" rtlCol="false" tIns="0" lIns="0" bIns="0" rIns="0">
            <a:spAutoFit/>
          </a:bodyPr>
          <a:lstStyle/>
          <a:p>
            <a:pPr>
              <a:lnSpc>
                <a:spcPts val="8499"/>
              </a:lnSpc>
            </a:pPr>
            <a:r>
              <a:rPr lang="en-US" sz="8499">
                <a:solidFill>
                  <a:srgbClr val="674890"/>
                </a:solidFill>
                <a:latin typeface="PT Serif Bold"/>
              </a:rPr>
              <a:t>Project Overview</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2783229">
            <a:off x="-8668694" y="4751048"/>
            <a:ext cx="14943376" cy="12144889"/>
          </a:xfrm>
          <a:custGeom>
            <a:avLst/>
            <a:gdLst/>
            <a:ahLst/>
            <a:cxnLst/>
            <a:rect r="r" b="b" t="t" l="l"/>
            <a:pathLst>
              <a:path h="12144889" w="14943376">
                <a:moveTo>
                  <a:pt x="0" y="0"/>
                </a:moveTo>
                <a:lnTo>
                  <a:pt x="14943376" y="0"/>
                </a:lnTo>
                <a:lnTo>
                  <a:pt x="14943376" y="12144890"/>
                </a:lnTo>
                <a:lnTo>
                  <a:pt x="0" y="1214489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3217367" y="979685"/>
            <a:ext cx="4211813" cy="906029"/>
          </a:xfrm>
          <a:custGeom>
            <a:avLst/>
            <a:gdLst/>
            <a:ahLst/>
            <a:cxnLst/>
            <a:rect r="r" b="b" t="t" l="l"/>
            <a:pathLst>
              <a:path h="906029" w="4211813">
                <a:moveTo>
                  <a:pt x="0" y="0"/>
                </a:moveTo>
                <a:lnTo>
                  <a:pt x="4211812" y="0"/>
                </a:lnTo>
                <a:lnTo>
                  <a:pt x="4211812" y="906029"/>
                </a:lnTo>
                <a:lnTo>
                  <a:pt x="0" y="906029"/>
                </a:lnTo>
                <a:lnTo>
                  <a:pt x="0" y="0"/>
                </a:lnTo>
                <a:close/>
              </a:path>
            </a:pathLst>
          </a:custGeom>
          <a:blipFill>
            <a:blip r:embed="rId4"/>
            <a:stretch>
              <a:fillRect l="0" t="0" r="0" b="0"/>
            </a:stretch>
          </a:blipFill>
        </p:spPr>
      </p:sp>
      <p:sp>
        <p:nvSpPr>
          <p:cNvPr name="Freeform 4" id="4"/>
          <p:cNvSpPr/>
          <p:nvPr/>
        </p:nvSpPr>
        <p:spPr>
          <a:xfrm flipH="false" flipV="false" rot="0">
            <a:off x="798647" y="871149"/>
            <a:ext cx="7072203" cy="1143340"/>
          </a:xfrm>
          <a:custGeom>
            <a:avLst/>
            <a:gdLst/>
            <a:ahLst/>
            <a:cxnLst/>
            <a:rect r="r" b="b" t="t" l="l"/>
            <a:pathLst>
              <a:path h="1143340" w="7072203">
                <a:moveTo>
                  <a:pt x="0" y="0"/>
                </a:moveTo>
                <a:lnTo>
                  <a:pt x="7072203" y="0"/>
                </a:lnTo>
                <a:lnTo>
                  <a:pt x="7072203" y="1143340"/>
                </a:lnTo>
                <a:lnTo>
                  <a:pt x="0" y="1143340"/>
                </a:lnTo>
                <a:lnTo>
                  <a:pt x="0" y="0"/>
                </a:lnTo>
                <a:close/>
              </a:path>
            </a:pathLst>
          </a:custGeom>
          <a:blipFill>
            <a:blip r:embed="rId5"/>
            <a:stretch>
              <a:fillRect l="0" t="0" r="0" b="0"/>
            </a:stretch>
          </a:blipFill>
        </p:spPr>
      </p:sp>
      <p:sp>
        <p:nvSpPr>
          <p:cNvPr name="Freeform 5" id="5"/>
          <p:cNvSpPr/>
          <p:nvPr/>
        </p:nvSpPr>
        <p:spPr>
          <a:xfrm flipH="false" flipV="false" rot="0">
            <a:off x="13694340" y="5693340"/>
            <a:ext cx="4593660" cy="4593660"/>
          </a:xfrm>
          <a:custGeom>
            <a:avLst/>
            <a:gdLst/>
            <a:ahLst/>
            <a:cxnLst/>
            <a:rect r="r" b="b" t="t" l="l"/>
            <a:pathLst>
              <a:path h="4593660" w="4593660">
                <a:moveTo>
                  <a:pt x="0" y="0"/>
                </a:moveTo>
                <a:lnTo>
                  <a:pt x="4593660" y="0"/>
                </a:lnTo>
                <a:lnTo>
                  <a:pt x="4593660" y="4593660"/>
                </a:lnTo>
                <a:lnTo>
                  <a:pt x="0" y="4593660"/>
                </a:lnTo>
                <a:lnTo>
                  <a:pt x="0" y="0"/>
                </a:lnTo>
                <a:close/>
              </a:path>
            </a:pathLst>
          </a:custGeom>
          <a:blipFill>
            <a:blip r:embed="rId6"/>
            <a:stretch>
              <a:fillRect l="0" t="0" r="0" b="0"/>
            </a:stretch>
          </a:blipFill>
        </p:spPr>
      </p:sp>
      <p:sp>
        <p:nvSpPr>
          <p:cNvPr name="TextBox 6" id="6"/>
          <p:cNvSpPr txBox="true"/>
          <p:nvPr/>
        </p:nvSpPr>
        <p:spPr>
          <a:xfrm rot="0">
            <a:off x="6347867" y="2773516"/>
            <a:ext cx="5592267" cy="781050"/>
          </a:xfrm>
          <a:prstGeom prst="rect">
            <a:avLst/>
          </a:prstGeom>
        </p:spPr>
        <p:txBody>
          <a:bodyPr anchor="t" rtlCol="false" tIns="0" lIns="0" bIns="0" rIns="0">
            <a:spAutoFit/>
          </a:bodyPr>
          <a:lstStyle/>
          <a:p>
            <a:pPr algn="ctr">
              <a:lnSpc>
                <a:spcPts val="6299"/>
              </a:lnSpc>
            </a:pPr>
            <a:r>
              <a:rPr lang="en-US" sz="4500">
                <a:solidFill>
                  <a:srgbClr val="674890"/>
                </a:solidFill>
                <a:latin typeface="Droid Serif Bold"/>
              </a:rPr>
              <a:t>Problem Statement</a:t>
            </a:r>
          </a:p>
        </p:txBody>
      </p:sp>
      <p:sp>
        <p:nvSpPr>
          <p:cNvPr name="TextBox 7" id="7"/>
          <p:cNvSpPr txBox="true"/>
          <p:nvPr/>
        </p:nvSpPr>
        <p:spPr>
          <a:xfrm rot="0">
            <a:off x="1431031" y="4351693"/>
            <a:ext cx="15425938" cy="1012189"/>
          </a:xfrm>
          <a:prstGeom prst="rect">
            <a:avLst/>
          </a:prstGeom>
        </p:spPr>
        <p:txBody>
          <a:bodyPr anchor="t" rtlCol="false" tIns="0" lIns="0" bIns="0" rIns="0">
            <a:spAutoFit/>
          </a:bodyPr>
          <a:lstStyle/>
          <a:p>
            <a:pPr algn="ctr">
              <a:lnSpc>
                <a:spcPts val="4060"/>
              </a:lnSpc>
            </a:pPr>
            <a:r>
              <a:rPr lang="en-US" sz="2900">
                <a:solidFill>
                  <a:srgbClr val="000000"/>
                </a:solidFill>
                <a:latin typeface="Canva Sans Bold"/>
              </a:rPr>
              <a:t>Detect fraudulent credit card transactions using a dataset containing information about transactions made by European cardholders over two days.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2783229">
            <a:off x="-8668694" y="4751048"/>
            <a:ext cx="14943376" cy="12144889"/>
          </a:xfrm>
          <a:custGeom>
            <a:avLst/>
            <a:gdLst/>
            <a:ahLst/>
            <a:cxnLst/>
            <a:rect r="r" b="b" t="t" l="l"/>
            <a:pathLst>
              <a:path h="12144889" w="14943376">
                <a:moveTo>
                  <a:pt x="0" y="0"/>
                </a:moveTo>
                <a:lnTo>
                  <a:pt x="14943376" y="0"/>
                </a:lnTo>
                <a:lnTo>
                  <a:pt x="14943376" y="12144890"/>
                </a:lnTo>
                <a:lnTo>
                  <a:pt x="0" y="1214489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3217367" y="979685"/>
            <a:ext cx="4211813" cy="906029"/>
          </a:xfrm>
          <a:custGeom>
            <a:avLst/>
            <a:gdLst/>
            <a:ahLst/>
            <a:cxnLst/>
            <a:rect r="r" b="b" t="t" l="l"/>
            <a:pathLst>
              <a:path h="906029" w="4211813">
                <a:moveTo>
                  <a:pt x="0" y="0"/>
                </a:moveTo>
                <a:lnTo>
                  <a:pt x="4211812" y="0"/>
                </a:lnTo>
                <a:lnTo>
                  <a:pt x="4211812" y="906029"/>
                </a:lnTo>
                <a:lnTo>
                  <a:pt x="0" y="906029"/>
                </a:lnTo>
                <a:lnTo>
                  <a:pt x="0" y="0"/>
                </a:lnTo>
                <a:close/>
              </a:path>
            </a:pathLst>
          </a:custGeom>
          <a:blipFill>
            <a:blip r:embed="rId4"/>
            <a:stretch>
              <a:fillRect l="0" t="0" r="0" b="0"/>
            </a:stretch>
          </a:blipFill>
        </p:spPr>
      </p:sp>
      <p:sp>
        <p:nvSpPr>
          <p:cNvPr name="Freeform 4" id="4"/>
          <p:cNvSpPr/>
          <p:nvPr/>
        </p:nvSpPr>
        <p:spPr>
          <a:xfrm flipH="false" flipV="false" rot="0">
            <a:off x="798647" y="871149"/>
            <a:ext cx="7072203" cy="1143340"/>
          </a:xfrm>
          <a:custGeom>
            <a:avLst/>
            <a:gdLst/>
            <a:ahLst/>
            <a:cxnLst/>
            <a:rect r="r" b="b" t="t" l="l"/>
            <a:pathLst>
              <a:path h="1143340" w="7072203">
                <a:moveTo>
                  <a:pt x="0" y="0"/>
                </a:moveTo>
                <a:lnTo>
                  <a:pt x="7072203" y="0"/>
                </a:lnTo>
                <a:lnTo>
                  <a:pt x="7072203" y="1143340"/>
                </a:lnTo>
                <a:lnTo>
                  <a:pt x="0" y="1143340"/>
                </a:lnTo>
                <a:lnTo>
                  <a:pt x="0" y="0"/>
                </a:lnTo>
                <a:close/>
              </a:path>
            </a:pathLst>
          </a:custGeom>
          <a:blipFill>
            <a:blip r:embed="rId5"/>
            <a:stretch>
              <a:fillRect l="0" t="0" r="0" b="0"/>
            </a:stretch>
          </a:blipFill>
        </p:spPr>
      </p:sp>
      <p:sp>
        <p:nvSpPr>
          <p:cNvPr name="Freeform 5" id="5"/>
          <p:cNvSpPr/>
          <p:nvPr/>
        </p:nvSpPr>
        <p:spPr>
          <a:xfrm flipH="false" flipV="false" rot="0">
            <a:off x="13947398" y="6245967"/>
            <a:ext cx="4041033" cy="4041033"/>
          </a:xfrm>
          <a:custGeom>
            <a:avLst/>
            <a:gdLst/>
            <a:ahLst/>
            <a:cxnLst/>
            <a:rect r="r" b="b" t="t" l="l"/>
            <a:pathLst>
              <a:path h="4041033" w="4041033">
                <a:moveTo>
                  <a:pt x="0" y="0"/>
                </a:moveTo>
                <a:lnTo>
                  <a:pt x="4041033" y="0"/>
                </a:lnTo>
                <a:lnTo>
                  <a:pt x="4041033" y="4041033"/>
                </a:lnTo>
                <a:lnTo>
                  <a:pt x="0" y="4041033"/>
                </a:lnTo>
                <a:lnTo>
                  <a:pt x="0" y="0"/>
                </a:lnTo>
                <a:close/>
              </a:path>
            </a:pathLst>
          </a:custGeom>
          <a:blipFill>
            <a:blip r:embed="rId6"/>
            <a:stretch>
              <a:fillRect l="0" t="0" r="0" b="0"/>
            </a:stretch>
          </a:blipFill>
        </p:spPr>
      </p:sp>
      <p:sp>
        <p:nvSpPr>
          <p:cNvPr name="TextBox 6" id="6"/>
          <p:cNvSpPr txBox="true"/>
          <p:nvPr/>
        </p:nvSpPr>
        <p:spPr>
          <a:xfrm rot="0">
            <a:off x="8037423" y="2298105"/>
            <a:ext cx="1488877" cy="873112"/>
          </a:xfrm>
          <a:prstGeom prst="rect">
            <a:avLst/>
          </a:prstGeom>
        </p:spPr>
        <p:txBody>
          <a:bodyPr anchor="t" rtlCol="false" tIns="0" lIns="0" bIns="0" rIns="0">
            <a:spAutoFit/>
          </a:bodyPr>
          <a:lstStyle/>
          <a:p>
            <a:pPr algn="ctr">
              <a:lnSpc>
                <a:spcPts val="7000"/>
              </a:lnSpc>
            </a:pPr>
            <a:r>
              <a:rPr lang="en-US" sz="5000">
                <a:solidFill>
                  <a:srgbClr val="674890"/>
                </a:solidFill>
                <a:latin typeface="Droid Serif Bold"/>
              </a:rPr>
              <a:t>Goal</a:t>
            </a:r>
          </a:p>
        </p:txBody>
      </p:sp>
      <p:sp>
        <p:nvSpPr>
          <p:cNvPr name="TextBox 7" id="7"/>
          <p:cNvSpPr txBox="true"/>
          <p:nvPr/>
        </p:nvSpPr>
        <p:spPr>
          <a:xfrm rot="0">
            <a:off x="1538232" y="3905930"/>
            <a:ext cx="15976136" cy="2040890"/>
          </a:xfrm>
          <a:prstGeom prst="rect">
            <a:avLst/>
          </a:prstGeom>
        </p:spPr>
        <p:txBody>
          <a:bodyPr anchor="t" rtlCol="false" tIns="0" lIns="0" bIns="0" rIns="0">
            <a:spAutoFit/>
          </a:bodyPr>
          <a:lstStyle/>
          <a:p>
            <a:pPr algn="ctr">
              <a:lnSpc>
                <a:spcPts val="4060"/>
              </a:lnSpc>
            </a:pPr>
            <a:r>
              <a:rPr lang="en-US" sz="2900">
                <a:solidFill>
                  <a:srgbClr val="000000"/>
                </a:solidFill>
                <a:latin typeface="Canva Sans Bold"/>
              </a:rPr>
              <a:t>The primary goal of this project is to design and implement a robust machine learning model to reduces false alarms while effectively identifying instances of fraud. The ultimate objective is to provide financial institutions with a dependable tool to enhance fraud prevention strategies and safeguard customers' financial security.</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2783229">
            <a:off x="-7901732" y="7185303"/>
            <a:ext cx="12028251" cy="9775688"/>
          </a:xfrm>
          <a:custGeom>
            <a:avLst/>
            <a:gdLst/>
            <a:ahLst/>
            <a:cxnLst/>
            <a:rect r="r" b="b" t="t" l="l"/>
            <a:pathLst>
              <a:path h="9775688" w="12028251">
                <a:moveTo>
                  <a:pt x="0" y="0"/>
                </a:moveTo>
                <a:lnTo>
                  <a:pt x="12028251" y="0"/>
                </a:lnTo>
                <a:lnTo>
                  <a:pt x="12028251" y="9775688"/>
                </a:lnTo>
                <a:lnTo>
                  <a:pt x="0" y="977568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3217367" y="979685"/>
            <a:ext cx="4211813" cy="906029"/>
          </a:xfrm>
          <a:custGeom>
            <a:avLst/>
            <a:gdLst/>
            <a:ahLst/>
            <a:cxnLst/>
            <a:rect r="r" b="b" t="t" l="l"/>
            <a:pathLst>
              <a:path h="906029" w="4211813">
                <a:moveTo>
                  <a:pt x="0" y="0"/>
                </a:moveTo>
                <a:lnTo>
                  <a:pt x="4211812" y="0"/>
                </a:lnTo>
                <a:lnTo>
                  <a:pt x="4211812" y="906029"/>
                </a:lnTo>
                <a:lnTo>
                  <a:pt x="0" y="906029"/>
                </a:lnTo>
                <a:lnTo>
                  <a:pt x="0" y="0"/>
                </a:lnTo>
                <a:close/>
              </a:path>
            </a:pathLst>
          </a:custGeom>
          <a:blipFill>
            <a:blip r:embed="rId4"/>
            <a:stretch>
              <a:fillRect l="0" t="0" r="0" b="0"/>
            </a:stretch>
          </a:blipFill>
        </p:spPr>
      </p:sp>
      <p:sp>
        <p:nvSpPr>
          <p:cNvPr name="Freeform 4" id="4"/>
          <p:cNvSpPr/>
          <p:nvPr/>
        </p:nvSpPr>
        <p:spPr>
          <a:xfrm flipH="false" flipV="false" rot="0">
            <a:off x="798647" y="871149"/>
            <a:ext cx="7072203" cy="1143340"/>
          </a:xfrm>
          <a:custGeom>
            <a:avLst/>
            <a:gdLst/>
            <a:ahLst/>
            <a:cxnLst/>
            <a:rect r="r" b="b" t="t" l="l"/>
            <a:pathLst>
              <a:path h="1143340" w="7072203">
                <a:moveTo>
                  <a:pt x="0" y="0"/>
                </a:moveTo>
                <a:lnTo>
                  <a:pt x="7072203" y="0"/>
                </a:lnTo>
                <a:lnTo>
                  <a:pt x="7072203" y="1143340"/>
                </a:lnTo>
                <a:lnTo>
                  <a:pt x="0" y="1143340"/>
                </a:lnTo>
                <a:lnTo>
                  <a:pt x="0" y="0"/>
                </a:lnTo>
                <a:close/>
              </a:path>
            </a:pathLst>
          </a:custGeom>
          <a:blipFill>
            <a:blip r:embed="rId5"/>
            <a:stretch>
              <a:fillRect l="0" t="0" r="0" b="0"/>
            </a:stretch>
          </a:blipFill>
        </p:spPr>
      </p:sp>
      <p:sp>
        <p:nvSpPr>
          <p:cNvPr name="Freeform 5" id="5"/>
          <p:cNvSpPr/>
          <p:nvPr/>
        </p:nvSpPr>
        <p:spPr>
          <a:xfrm flipH="false" flipV="false" rot="0">
            <a:off x="3277636" y="4861718"/>
            <a:ext cx="13463763" cy="4746117"/>
          </a:xfrm>
          <a:custGeom>
            <a:avLst/>
            <a:gdLst/>
            <a:ahLst/>
            <a:cxnLst/>
            <a:rect r="r" b="b" t="t" l="l"/>
            <a:pathLst>
              <a:path h="4746117" w="13463763">
                <a:moveTo>
                  <a:pt x="0" y="0"/>
                </a:moveTo>
                <a:lnTo>
                  <a:pt x="13463763" y="0"/>
                </a:lnTo>
                <a:lnTo>
                  <a:pt x="13463763" y="4746117"/>
                </a:lnTo>
                <a:lnTo>
                  <a:pt x="0" y="4746117"/>
                </a:lnTo>
                <a:lnTo>
                  <a:pt x="0" y="0"/>
                </a:lnTo>
                <a:close/>
              </a:path>
            </a:pathLst>
          </a:custGeom>
          <a:blipFill>
            <a:blip r:embed="rId6"/>
            <a:stretch>
              <a:fillRect l="0" t="0" r="0" b="0"/>
            </a:stretch>
          </a:blipFill>
        </p:spPr>
      </p:sp>
      <p:sp>
        <p:nvSpPr>
          <p:cNvPr name="Freeform 6" id="6"/>
          <p:cNvSpPr/>
          <p:nvPr/>
        </p:nvSpPr>
        <p:spPr>
          <a:xfrm flipH="false" flipV="false" rot="0">
            <a:off x="0" y="6592847"/>
            <a:ext cx="2703553" cy="2703553"/>
          </a:xfrm>
          <a:custGeom>
            <a:avLst/>
            <a:gdLst/>
            <a:ahLst/>
            <a:cxnLst/>
            <a:rect r="r" b="b" t="t" l="l"/>
            <a:pathLst>
              <a:path h="2703553" w="2703553">
                <a:moveTo>
                  <a:pt x="0" y="0"/>
                </a:moveTo>
                <a:lnTo>
                  <a:pt x="2703553" y="0"/>
                </a:lnTo>
                <a:lnTo>
                  <a:pt x="2703553" y="2703553"/>
                </a:lnTo>
                <a:lnTo>
                  <a:pt x="0" y="2703553"/>
                </a:lnTo>
                <a:lnTo>
                  <a:pt x="0" y="0"/>
                </a:lnTo>
                <a:close/>
              </a:path>
            </a:pathLst>
          </a:custGeom>
          <a:blipFill>
            <a:blip r:embed="rId7"/>
            <a:stretch>
              <a:fillRect l="0" t="0" r="0" b="0"/>
            </a:stretch>
          </a:blipFill>
        </p:spPr>
      </p:sp>
      <p:sp>
        <p:nvSpPr>
          <p:cNvPr name="TextBox 7" id="7"/>
          <p:cNvSpPr txBox="true"/>
          <p:nvPr/>
        </p:nvSpPr>
        <p:spPr>
          <a:xfrm rot="0">
            <a:off x="7920707" y="2157364"/>
            <a:ext cx="2446586" cy="873112"/>
          </a:xfrm>
          <a:prstGeom prst="rect">
            <a:avLst/>
          </a:prstGeom>
        </p:spPr>
        <p:txBody>
          <a:bodyPr anchor="t" rtlCol="false" tIns="0" lIns="0" bIns="0" rIns="0">
            <a:spAutoFit/>
          </a:bodyPr>
          <a:lstStyle/>
          <a:p>
            <a:pPr algn="ctr">
              <a:lnSpc>
                <a:spcPts val="7000"/>
              </a:lnSpc>
            </a:pPr>
            <a:r>
              <a:rPr lang="en-US" sz="5000">
                <a:solidFill>
                  <a:srgbClr val="674890"/>
                </a:solidFill>
                <a:latin typeface="Droid Serif Bold"/>
              </a:rPr>
              <a:t>Dataset</a:t>
            </a:r>
          </a:p>
        </p:txBody>
      </p:sp>
      <p:sp>
        <p:nvSpPr>
          <p:cNvPr name="TextBox 8" id="8"/>
          <p:cNvSpPr txBox="true"/>
          <p:nvPr/>
        </p:nvSpPr>
        <p:spPr>
          <a:xfrm rot="0">
            <a:off x="798647" y="3154203"/>
            <a:ext cx="16630533" cy="1526540"/>
          </a:xfrm>
          <a:prstGeom prst="rect">
            <a:avLst/>
          </a:prstGeom>
        </p:spPr>
        <p:txBody>
          <a:bodyPr anchor="t" rtlCol="false" tIns="0" lIns="0" bIns="0" rIns="0">
            <a:spAutoFit/>
          </a:bodyPr>
          <a:lstStyle/>
          <a:p>
            <a:pPr algn="ctr">
              <a:lnSpc>
                <a:spcPts val="4060"/>
              </a:lnSpc>
            </a:pPr>
            <a:r>
              <a:rPr lang="en-US" sz="2900">
                <a:solidFill>
                  <a:srgbClr val="000000"/>
                </a:solidFill>
                <a:latin typeface="Canva Sans Bold"/>
              </a:rPr>
              <a:t>The dataset contains credit card transaction records from September 2013, featuring 284,807 transactions. Within this dataset, only 492 instances (0.172%) represent fraudulent activities, making it highly imbalanced.</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3068595" y="4102150"/>
            <a:ext cx="12150810" cy="1806575"/>
          </a:xfrm>
          <a:prstGeom prst="rect">
            <a:avLst/>
          </a:prstGeom>
        </p:spPr>
        <p:txBody>
          <a:bodyPr anchor="t" rtlCol="false" tIns="0" lIns="0" bIns="0" rIns="0">
            <a:spAutoFit/>
          </a:bodyPr>
          <a:lstStyle/>
          <a:p>
            <a:pPr algn="ctr">
              <a:lnSpc>
                <a:spcPts val="6999"/>
              </a:lnSpc>
            </a:pPr>
            <a:r>
              <a:rPr lang="en-US" sz="6999">
                <a:solidFill>
                  <a:srgbClr val="674890"/>
                </a:solidFill>
                <a:latin typeface="PT Serif Bold"/>
              </a:rPr>
              <a:t>Data Analysis and Visualization</a:t>
            </a:r>
          </a:p>
        </p:txBody>
      </p:sp>
      <p:sp>
        <p:nvSpPr>
          <p:cNvPr name="Freeform 3" id="3"/>
          <p:cNvSpPr/>
          <p:nvPr/>
        </p:nvSpPr>
        <p:spPr>
          <a:xfrm flipH="false" flipV="false" rot="2783229">
            <a:off x="13888879" y="2101283"/>
            <a:ext cx="14943376" cy="12144889"/>
          </a:xfrm>
          <a:custGeom>
            <a:avLst/>
            <a:gdLst/>
            <a:ahLst/>
            <a:cxnLst/>
            <a:rect r="r" b="b" t="t" l="l"/>
            <a:pathLst>
              <a:path h="12144889" w="14943376">
                <a:moveTo>
                  <a:pt x="0" y="0"/>
                </a:moveTo>
                <a:lnTo>
                  <a:pt x="14943376" y="0"/>
                </a:lnTo>
                <a:lnTo>
                  <a:pt x="14943376" y="12144889"/>
                </a:lnTo>
                <a:lnTo>
                  <a:pt x="0" y="1214488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3217367" y="979685"/>
            <a:ext cx="4211813" cy="906029"/>
          </a:xfrm>
          <a:custGeom>
            <a:avLst/>
            <a:gdLst/>
            <a:ahLst/>
            <a:cxnLst/>
            <a:rect r="r" b="b" t="t" l="l"/>
            <a:pathLst>
              <a:path h="906029" w="4211813">
                <a:moveTo>
                  <a:pt x="0" y="0"/>
                </a:moveTo>
                <a:lnTo>
                  <a:pt x="4211812" y="0"/>
                </a:lnTo>
                <a:lnTo>
                  <a:pt x="4211812" y="906029"/>
                </a:lnTo>
                <a:lnTo>
                  <a:pt x="0" y="906029"/>
                </a:lnTo>
                <a:lnTo>
                  <a:pt x="0" y="0"/>
                </a:lnTo>
                <a:close/>
              </a:path>
            </a:pathLst>
          </a:custGeom>
          <a:blipFill>
            <a:blip r:embed="rId5"/>
            <a:stretch>
              <a:fillRect l="0" t="0" r="0" b="0"/>
            </a:stretch>
          </a:blipFill>
        </p:spPr>
      </p:sp>
      <p:sp>
        <p:nvSpPr>
          <p:cNvPr name="Freeform 5" id="5"/>
          <p:cNvSpPr/>
          <p:nvPr/>
        </p:nvSpPr>
        <p:spPr>
          <a:xfrm flipH="false" flipV="false" rot="0">
            <a:off x="798647" y="871149"/>
            <a:ext cx="7072203" cy="1143340"/>
          </a:xfrm>
          <a:custGeom>
            <a:avLst/>
            <a:gdLst/>
            <a:ahLst/>
            <a:cxnLst/>
            <a:rect r="r" b="b" t="t" l="l"/>
            <a:pathLst>
              <a:path h="1143340" w="7072203">
                <a:moveTo>
                  <a:pt x="0" y="0"/>
                </a:moveTo>
                <a:lnTo>
                  <a:pt x="7072203" y="0"/>
                </a:lnTo>
                <a:lnTo>
                  <a:pt x="7072203" y="1143340"/>
                </a:lnTo>
                <a:lnTo>
                  <a:pt x="0" y="1143340"/>
                </a:lnTo>
                <a:lnTo>
                  <a:pt x="0" y="0"/>
                </a:lnTo>
                <a:close/>
              </a:path>
            </a:pathLst>
          </a:custGeom>
          <a:blipFill>
            <a:blip r:embed="rId6"/>
            <a:stretch>
              <a:fillRect l="0" t="0" r="0" b="0"/>
            </a:stretch>
          </a:blipFill>
        </p:spPr>
      </p:sp>
      <p:sp>
        <p:nvSpPr>
          <p:cNvPr name="Freeform 6" id="6"/>
          <p:cNvSpPr/>
          <p:nvPr/>
        </p:nvSpPr>
        <p:spPr>
          <a:xfrm flipH="false" flipV="false" rot="0">
            <a:off x="623163" y="4934000"/>
            <a:ext cx="4617928" cy="4617928"/>
          </a:xfrm>
          <a:custGeom>
            <a:avLst/>
            <a:gdLst/>
            <a:ahLst/>
            <a:cxnLst/>
            <a:rect r="r" b="b" t="t" l="l"/>
            <a:pathLst>
              <a:path h="4617928" w="4617928">
                <a:moveTo>
                  <a:pt x="0" y="0"/>
                </a:moveTo>
                <a:lnTo>
                  <a:pt x="4617928" y="0"/>
                </a:lnTo>
                <a:lnTo>
                  <a:pt x="4617928" y="4617928"/>
                </a:lnTo>
                <a:lnTo>
                  <a:pt x="0" y="4617928"/>
                </a:lnTo>
                <a:lnTo>
                  <a:pt x="0" y="0"/>
                </a:lnTo>
                <a:close/>
              </a:path>
            </a:pathLst>
          </a:custGeom>
          <a:blipFill>
            <a:blip r:embed="rId7"/>
            <a:stretch>
              <a:fillRect l="0" t="0" r="0" b="0"/>
            </a:stretch>
          </a:blipFill>
        </p:spPr>
      </p:sp>
      <p:sp>
        <p:nvSpPr>
          <p:cNvPr name="TextBox 7" id="7"/>
          <p:cNvSpPr txBox="true"/>
          <p:nvPr/>
        </p:nvSpPr>
        <p:spPr>
          <a:xfrm rot="0">
            <a:off x="467786" y="9633020"/>
            <a:ext cx="155377" cy="391796"/>
          </a:xfrm>
          <a:prstGeom prst="rect">
            <a:avLst/>
          </a:prstGeom>
        </p:spPr>
        <p:txBody>
          <a:bodyPr anchor="t" rtlCol="false" tIns="0" lIns="0" bIns="0" rIns="0">
            <a:spAutoFit/>
          </a:bodyPr>
          <a:lstStyle/>
          <a:p>
            <a:pPr algn="ctr">
              <a:lnSpc>
                <a:spcPts val="3079"/>
              </a:lnSpc>
            </a:pPr>
            <a:r>
              <a:rPr lang="en-US" sz="2199">
                <a:solidFill>
                  <a:srgbClr val="283035"/>
                </a:solidFill>
                <a:latin typeface="Arimo"/>
              </a:rPr>
              <a:t>2</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DAF2xH1CrH0</dc:identifier>
  <dcterms:modified xsi:type="dcterms:W3CDTF">2011-08-01T06:04:30Z</dcterms:modified>
  <cp:revision>1</cp:revision>
  <dc:title>3rd Project</dc:title>
</cp:coreProperties>
</file>